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590.xml" ContentType="application/vnd.openxmlformats-officedocument.presentationml.slide+xml"/>
  <Override PartName="/ppt/notesSlides/notesSlide430.xml" ContentType="application/vnd.openxmlformats-officedocument.presentationml.notesSlide+xml"/>
  <Override PartName="/ppt/slideLayouts/slideLayout110.xml" ContentType="application/vnd.openxmlformats-officedocument.presentationml.slideLayout+xml"/>
  <Override PartName="/ppt/notesMasters/notesMaster10.xml" ContentType="application/vnd.openxmlformats-officedocument.presentationml.notesMaster+xml"/>
  <Override PartName="/ppt/slideMasters/slideMaster10.xml" ContentType="application/vnd.openxmlformats-officedocument.presentationml.slideMaster+xml"/>
  <Override PartName="/ppt/theme/theme30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0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30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  <p:sldMasterId id="2147483851" r:id="rId2"/>
  </p:sldMasterIdLst>
  <p:notesMasterIdLst>
    <p:notesMasterId r:id="rId105"/>
  </p:notesMasterIdLst>
  <p:sldIdLst>
    <p:sldId id="256" r:id="rId3"/>
    <p:sldId id="580" r:id="rId4"/>
    <p:sldId id="661" r:id="rId5"/>
    <p:sldId id="540" r:id="rId6"/>
    <p:sldId id="864" r:id="rId7"/>
    <p:sldId id="911" r:id="rId8"/>
    <p:sldId id="912" r:id="rId9"/>
    <p:sldId id="913" r:id="rId10"/>
    <p:sldId id="914" r:id="rId11"/>
    <p:sldId id="915" r:id="rId12"/>
    <p:sldId id="916" r:id="rId13"/>
    <p:sldId id="917" r:id="rId14"/>
    <p:sldId id="918" r:id="rId15"/>
    <p:sldId id="919" r:id="rId16"/>
    <p:sldId id="2225" r:id="rId17"/>
    <p:sldId id="2226" r:id="rId18"/>
    <p:sldId id="2228" r:id="rId19"/>
    <p:sldId id="2227" r:id="rId20"/>
    <p:sldId id="920" r:id="rId21"/>
    <p:sldId id="921" r:id="rId22"/>
    <p:sldId id="2221" r:id="rId23"/>
    <p:sldId id="2230" r:id="rId24"/>
    <p:sldId id="2231" r:id="rId25"/>
    <p:sldId id="2133" r:id="rId26"/>
    <p:sldId id="2232" r:id="rId27"/>
    <p:sldId id="2233" r:id="rId28"/>
    <p:sldId id="2130" r:id="rId29"/>
    <p:sldId id="2131" r:id="rId30"/>
    <p:sldId id="2132" r:id="rId31"/>
    <p:sldId id="2139" r:id="rId32"/>
    <p:sldId id="2140" r:id="rId33"/>
    <p:sldId id="1861" r:id="rId34"/>
    <p:sldId id="2141" r:id="rId35"/>
    <p:sldId id="2142" r:id="rId36"/>
    <p:sldId id="2178" r:id="rId37"/>
    <p:sldId id="2179" r:id="rId38"/>
    <p:sldId id="2180" r:id="rId39"/>
    <p:sldId id="2181" r:id="rId40"/>
    <p:sldId id="485" r:id="rId41"/>
    <p:sldId id="2182" r:id="rId42"/>
    <p:sldId id="2234" r:id="rId43"/>
    <p:sldId id="2183" r:id="rId44"/>
    <p:sldId id="2184" r:id="rId45"/>
    <p:sldId id="2185" r:id="rId46"/>
    <p:sldId id="2186" r:id="rId47"/>
    <p:sldId id="2187" r:id="rId48"/>
    <p:sldId id="2191" r:id="rId49"/>
    <p:sldId id="2220" r:id="rId50"/>
    <p:sldId id="1742" r:id="rId51"/>
    <p:sldId id="2193" r:id="rId52"/>
    <p:sldId id="2194" r:id="rId53"/>
    <p:sldId id="2188" r:id="rId54"/>
    <p:sldId id="2189" r:id="rId55"/>
    <p:sldId id="2190" r:id="rId56"/>
    <p:sldId id="2195" r:id="rId57"/>
    <p:sldId id="1762" r:id="rId58"/>
    <p:sldId id="2209" r:id="rId59"/>
    <p:sldId id="2210" r:id="rId60"/>
    <p:sldId id="2211" r:id="rId61"/>
    <p:sldId id="2212" r:id="rId62"/>
    <p:sldId id="2213" r:id="rId63"/>
    <p:sldId id="2196" r:id="rId64"/>
    <p:sldId id="2197" r:id="rId65"/>
    <p:sldId id="2198" r:id="rId66"/>
    <p:sldId id="2199" r:id="rId67"/>
    <p:sldId id="2200" r:id="rId68"/>
    <p:sldId id="2201" r:id="rId69"/>
    <p:sldId id="2202" r:id="rId70"/>
    <p:sldId id="2204" r:id="rId71"/>
    <p:sldId id="2203" r:id="rId72"/>
    <p:sldId id="1902" r:id="rId73"/>
    <p:sldId id="2205" r:id="rId74"/>
    <p:sldId id="2206" r:id="rId75"/>
    <p:sldId id="2207" r:id="rId76"/>
    <p:sldId id="1758" r:id="rId77"/>
    <p:sldId id="1759" r:id="rId78"/>
    <p:sldId id="1760" r:id="rId79"/>
    <p:sldId id="1761" r:id="rId80"/>
    <p:sldId id="489" r:id="rId81"/>
    <p:sldId id="2215" r:id="rId82"/>
    <p:sldId id="2216" r:id="rId83"/>
    <p:sldId id="2217" r:id="rId84"/>
    <p:sldId id="1770" r:id="rId85"/>
    <p:sldId id="2218" r:id="rId86"/>
    <p:sldId id="1772" r:id="rId87"/>
    <p:sldId id="2219" r:id="rId88"/>
    <p:sldId id="1776" r:id="rId89"/>
    <p:sldId id="1876" r:id="rId90"/>
    <p:sldId id="1773" r:id="rId91"/>
    <p:sldId id="1775" r:id="rId92"/>
    <p:sldId id="1774" r:id="rId93"/>
    <p:sldId id="1791" r:id="rId94"/>
    <p:sldId id="1792" r:id="rId95"/>
    <p:sldId id="1908" r:id="rId96"/>
    <p:sldId id="1933" r:id="rId97"/>
    <p:sldId id="1934" r:id="rId98"/>
    <p:sldId id="558" r:id="rId99"/>
    <p:sldId id="563" r:id="rId100"/>
    <p:sldId id="2223" r:id="rId101"/>
    <p:sldId id="557" r:id="rId102"/>
    <p:sldId id="2222" r:id="rId103"/>
    <p:sldId id="2224" r:id="rId10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BB5C"/>
    <a:srgbClr val="38CA34"/>
    <a:srgbClr val="FFFFFF"/>
    <a:srgbClr val="050506"/>
    <a:srgbClr val="001633"/>
    <a:srgbClr val="A7A7A7"/>
    <a:srgbClr val="5C7978"/>
    <a:srgbClr val="FFC777"/>
    <a:srgbClr val="F2ECE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5" autoAdjust="0"/>
    <p:restoredTop sz="73254" autoAdjust="0"/>
  </p:normalViewPr>
  <p:slideViewPr>
    <p:cSldViewPr snapToGrid="0">
      <p:cViewPr>
        <p:scale>
          <a:sx n="66" d="100"/>
          <a:sy n="66" d="100"/>
        </p:scale>
        <p:origin x="4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16:29:04.75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1244 32 0 0,'0'3'44'0'0,"0"0"0"0"0,0-1 0 0 0,1 1 0 0 0,-1-1 0 0 0,1 1 0 0 0,0 0-1 0 0,-1-1 1 0 0,1 1 0 0 0,0-1 0 0 0,1 1 0 0 0,-1-1 0 0 0,0 0 0 0 0,1 0 0 0 0,-1 1 0 0 0,1-1 0 0 0,-1 0 0 0 0,1 0 0 0 0,0 0-1 0 0,0-1 1 0 0,0 1 0 0 0,0 0 0 0 0,1-1 0 0 0,-1 1 0 0 0,0-1 0 0 0,0 0 0 0 0,1 0 0 0 0,-1 0 0 0 0,4 1 0 0 0,8 2 193 0 0,1 0 0 0 0,0-1 0 0 0,0-1 0 0 0,17 1 0 0 0,14 2-74 0 0,-8-1 56 0 0,0-2 0 0 0,59-4 0 0 0,-22 0 21 0 0,189-4 488 0 0,-1-11 0 0 0,405-78 0 0 0,32-55-446 0 0,-375 79-198 0 0,43-13 48 0 0,-46 13 14 0 0,465-37 530 0 0,-368 97-148 0 0,-406 11-484 0 0,1 0 0 0 0,-1 1 1 0 0,0 1-1 0 0,0 0 0 0 0,1 0 1 0 0,-1 2-1 0 0,-1-1 0 0 0,1 2 1 0 0,-1 0-1 0 0,1 0 0 0 0,17 12 1 0 0,-30-16-41 0 0,0 1 0 0 0,0-1 0 0 0,0 1 0 0 0,0-1 0 0 0,-1 0 1 0 0,1 1-1 0 0,0-1 0 0 0,-1 1 0 0 0,0-1 0 0 0,1 0 0 0 0,-1 1 0 0 0,0-1 1 0 0,1 0-1 0 0,-1 0 0 0 0,0 1 0 0 0,0-1 0 0 0,0 0 0 0 0,-1 1 0 0 0,-23 27 23 0 0,11-18-30 0 0,0 0 1 0 0,-1-1-1 0 0,-1-1 1 0 0,0 0-1 0 0,-28 11 0 0 0,-38 21-50 0 0,-59 37-74 0 0,-12 7 29 0 0,46-24 68 0 0,59-36 21 0 0,-46 34-1 0 0,51-32 10 0 0,33-21 2 0 0,0 0 0 0 0,1 1 1 0 0,-1 0-1 0 0,-12 13 1 0 0,10-11 5 0 0,11-8-4 0 0,0-1-1 0 0,0 1 0 0 0,0-1 0 0 0,1 1 0 0 0,-1 0 0 0 0,0-1 0 0 0,0 1 1 0 0,1 0-1 0 0,-1-1 0 0 0,0 1 0 0 0,1 0 0 0 0,-1 0 0 0 0,0 0 0 0 0,1 0 1 0 0,-1 0-1 0 0,1-1 0 0 0,0 1 0 0 0,-1 0 0 0 0,1 0 0 0 0,-1 2 0 0 0,1-1 155 0 0,5-11 92 0 0,120-65 577 0 0,-26 18-281 0 0,257-180 1356 0 0,-324 213-1656 0 0,0-1 1 0 0,-1-2-1 0 0,-1-1 1 0 0,-2-1-1 0 0,-1-2 1 0 0,-1-1-1 0 0,-2 0 0 0 0,35-60 1 0 0,-56 86-236 0 0,0-1 1 0 0,0 1-1 0 0,-1-1 1 0 0,0 1-1 0 0,0-1 1 0 0,-1 0-1 0 0,0 0 1 0 0,0 0-1 0 0,0 0 1 0 0,0 0-1 0 0,-1 0 1 0 0,0 0-1 0 0,-1 0 1 0 0,1 0-1 0 0,-1 0 1 0 0,-3-11-1 0 0,1 10 13 0 0,0-1-1 0 0,-1 1 0 0 0,0 0 0 0 0,0 1 1 0 0,0-1-1 0 0,-1 1 0 0 0,0 0 1 0 0,0 0-1 0 0,-1 0 0 0 0,0 1 0 0 0,-8-7 1 0 0,-11-5 35 0 0,-1 1 1 0 0,0 2 0 0 0,-1 1 0 0 0,-1 1 0 0 0,-45-14-1 0 0,36 16-76 0 0,-73-11 0 0 0,14 5-21 0 0,-112-17-42 0 0,-39-7 0 0 0,221 34 57 0 0,-79-16-1775 0 0,1-5 0 0 0,-162-63 0 0 0,181 55-1023 0 0,48 21 765 0 0,-36-19-1 0 0,70 31 1933 0 0,0 0 1 0 0,0 1-1 0 0,0 0 0 0 0,0 0 0 0 0,-1 0 0 0 0,1 0 1 0 0,0 0-1 0 0,0 1 0 0 0,-5-1 0 0 0,6 1-248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16:29:11.52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961 1208 52 0 0,'-6'-5'58'0'0,"1"1"-1"0"0,-1-1 1 0 0,1 0-1 0 0,0 0 1 0 0,0-1 0 0 0,1 1-1 0 0,-1-1 1 0 0,1 0-1 0 0,1-1 1 0 0,-1 1 0 0 0,1-1-1 0 0,0 1 1 0 0,0-1 0 0 0,-2-11-1 0 0,1-4 97 0 0,1 1 0 0 0,1 0 0 0 0,1-37-1 0 0,2 48-97 0 0,0-1 1 0 0,1 1-1 0 0,0-1 0 0 0,1 1 0 0 0,0 0 0 0 0,1 0 0 0 0,0 0 0 0 0,0 1 0 0 0,7-12 0 0 0,6-6 214 0 0,33-43 0 0 0,-11 27-6 0 0,2 1 0 0 0,1 2 0 0 0,3 2-1 0 0,69-45 1 0 0,-60 48-69 0 0,111-51 1 0 0,-94 51-111 0 0,20-5 48 0 0,170-50 0 0 0,-232 82-121 0 0,142-37 49 0 0,239-29 0 0 0,-293 55-46 0 0,343-43 43 0 0,464 24 45 0 0,60 116-60 0 0,-952-74-44 0 0,531 98-13 0 0,-516-93 13 0 0,865 247 43 0 0,-710-183-67 0 0,-3 9 0 0 0,363 208-1 0 0,-436-211 9 0 0,209 171-1 0 0,-295-215 16 0 0,214 190 41 0 0,-193-165 12 0 0,-3 3 0 0 0,50 69 0 0 0,-59-64 77 0 0,-3 2 0 0 0,70 142-1 0 0,-101-178-82 0 0,-2 0 0 0 0,-1 0-1 0 0,-2 1 1 0 0,-1 0 0 0 0,-2 1-1 0 0,-1 0 1 0 0,-2 0 0 0 0,-1 1 0 0 0,-3 46-1 0 0,-6-10-5 0 0,-3 0-1 0 0,-4-1 1 0 0,-2 0-1 0 0,-3-2 1 0 0,-4 0-1 0 0,-2-1 1 0 0,-45 87-1 0 0,65-149-38 0 0,-134 242 50 0 0,104-193-11 0 0,-3-2-1 0 0,-57 63 1 0 0,18-35 63 0 0,-3-4 1 0 0,-4-4-1 0 0,-3-3 0 0 0,-3-4 0 0 0,-2-4 0 0 0,-4-4 0 0 0,-152 70 1 0 0,-194 56 335 0 0,-9-40-127 0 0,-325 25 140 0 0,-12-66-124 0 0,769-103-320 0 0,-686 36 222 0 0,77-48-146 0 0,8-51-50 0 0,544 49-27 0 0,-160-25 19 0 0,-291-86 0 0 0,520 122-26 0 0,-459-154-9 0 0,331 104-31 0 0,-176-93 1 0 0,-314-242-201 0 0,555 331 222 0 0,1-2 0 0 0,4-4 1 0 0,-112-136-1 0 0,132 137 16 0 0,3-2-1 0 0,-64-130 0 0 0,85 145 6 0 0,2-1 0 0 0,3-1 0 0 0,1-1-1 0 0,-10-81 1 0 0,24 132-2 0 0,-5-40-8 0 0,1-1 1 0 0,3 1-1 0 0,1-1 0 0 0,2 1 0 0 0,1 0 1 0 0,2 0-1 0 0,20-71 0 0 0,-4 41-18 0 0,2 2-1 0 0,4 1 0 0 0,51-93 0 0 0,-32 81-150 0 0,4 1-1 0 0,100-116 0 0 0,143-124-693 0 0,-171 204-38 0 0,5 5 0 0 0,229-151 0 0 0,-260 200-83 0 0,2 3 0 0 0,127-52 0 0 0,222-59-340 0 0,-335 131 1190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02FF6-2CEB-452F-8439-59A10BC2675A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8CF9-82CB-444C-986A-93497B6D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3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02FF6-2CEB-452F-8439-59A10BC2675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8CF9-82CB-444C-986A-93497B6D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3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0.xml"/><Relationship Id="rId1" Type="http://schemas.openxmlformats.org/officeDocument/2006/relationships/notesMaster" Target="../notesMasters/notesMaster1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0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68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00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87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11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2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8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30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11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293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Клиент-серверная архитектура — модель взаимодействия, где клиент (браузер) отправляет запросы на сервер, а сервер обрабатывает эти запросы и возвращает ответ.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48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Структура HTTP-запроса: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Метод:</a:t>
            </a:r>
            <a:r>
              <a:rPr lang="ru-RU" dirty="0"/>
              <a:t> Определяет тип операции, которую клиент хочет выполнить (GET, POST, PUT, DELETE и другие).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URL:</a:t>
            </a:r>
            <a:r>
              <a:rPr lang="ru-RU" dirty="0"/>
              <a:t> Указывает на запрашиваемый ресурс.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Заголовки:</a:t>
            </a:r>
            <a:r>
              <a:rPr lang="ru-RU" dirty="0"/>
              <a:t> Содержат дополнительную информацию о запросе (например, тип браузера, язык пользователя).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Тело:</a:t>
            </a:r>
            <a:r>
              <a:rPr lang="ru-RU" dirty="0"/>
              <a:t> Может содержать данные, которые отправляются на сервер (например, данные из HTML-формы).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03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58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73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50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97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90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13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37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Структура HTTP-ответа: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Статус-код:</a:t>
            </a:r>
            <a:r>
              <a:rPr lang="ru-RU" dirty="0"/>
              <a:t> Указывает на результат выполнения запроса (например, 200 OK, 404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Found</a:t>
            </a:r>
            <a:r>
              <a:rPr lang="ru-RU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Заголовки:</a:t>
            </a:r>
            <a:r>
              <a:rPr lang="ru-RU" dirty="0"/>
              <a:t> Содержат информацию об ответе (например, тип содержимого, длину содержимого).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Тело:</a:t>
            </a:r>
            <a:r>
              <a:rPr lang="ru-RU" dirty="0"/>
              <a:t> Содержит собственно данные, которые были запрошены.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6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Клиент-серверная архитектура — модель взаимодействия, где клиент (браузер) отправляет запросы на сервер, а сервер обрабатывает эти запросы и возвращает ответ.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23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5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61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90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63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59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ru-RU" sz="28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Веб-сервер </a:t>
            </a:r>
            <a:r>
              <a:rPr lang="ru-RU" sz="12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Серверное программное обеспечение для управления данными, для контроля доступа пользователей, получения и отправки запросов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78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09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sz="5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API</a:t>
            </a:r>
            <a:endParaRPr lang="ru-RU" sz="5400" b="1" dirty="0">
              <a:solidFill>
                <a:schemeClr val="tx1">
                  <a:lumMod val="25000"/>
                  <a:lumOff val="75000"/>
                </a:schemeClr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Программный интерфейс приложения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Список запросов и параметров, которые имеют смысл для кода, которые обрабатывает эти запросы на стороне сервера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71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endParaRPr lang="ru-RU" sz="1200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7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655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sz="6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REST API</a:t>
            </a:r>
            <a:endParaRPr lang="ru-RU" sz="6000" b="1" dirty="0">
              <a:solidFill>
                <a:schemeClr val="tx1">
                  <a:lumMod val="25000"/>
                  <a:lumOff val="75000"/>
                </a:schemeClr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Один из самых распространенных типов,  обеспечивающих взаимодействие с ресурсами с помощью обычных 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HTTP-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запросов (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GET, POST, PUT, DELETE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)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78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ru-RU" sz="28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Веб-сервер </a:t>
            </a:r>
            <a:r>
              <a:rPr lang="ru-RU" sz="12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Серверное программное обеспечение для управления данными, для контроля доступа пользователей, получения и отправки запросов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618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4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7840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135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48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64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53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385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063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2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330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5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487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516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34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245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80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378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CSS используется для определения внешнего вида и оформления веб-страницы. Он позволяет управлять цветами, шрифтами, размерами, расположением элементов и другими аспектами визуального представления. Стилевые правила могут быть встроены непосредственно в HTML с помощью атрибута </a:t>
            </a:r>
            <a:r>
              <a:rPr lang="ru-RU" dirty="0" err="1"/>
              <a:t>style</a:t>
            </a:r>
            <a:r>
              <a:rPr lang="ru-RU" dirty="0"/>
              <a:t> или внедрены в документ с помощью внешних CSS-файлов.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036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68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42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794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448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748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315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144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77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719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JavaScript является языком программирования, который используется для добавления интерактивности и динамического поведения на веб-странице. Он позволяет создавать анимации, обрабатывать события, </a:t>
            </a:r>
            <a:r>
              <a:rPr lang="ru-RU" dirty="0" err="1"/>
              <a:t>валидировать</a:t>
            </a:r>
            <a:r>
              <a:rPr lang="ru-RU" dirty="0"/>
              <a:t> формы, загружать данные асинхронно и многое другое.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748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589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170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5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336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522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088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618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059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667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316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358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068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15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06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578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131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889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894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119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866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98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023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38CF9-82CB-444C-986A-93497B6D7A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3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73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5371675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29240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8402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73565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4844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3382195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0938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2924057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2975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484410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9348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093840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8395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297587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2321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934802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4377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83952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3100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232120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56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2936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437721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248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310026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863754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73690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56553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4992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24855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85062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863754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5372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4992034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9960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8506223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6734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5372792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8955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99609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38876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673457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98323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736908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8955030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907472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38876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983233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907472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070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0427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042720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3385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84120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4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338568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752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418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53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75237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5371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53466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3382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230.xml"/><Relationship Id="rId28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90.xml"/><Relationship Id="rId31" Type="http://schemas.openxmlformats.org/officeDocument/2006/relationships/theme" Target="../theme/theme1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70.xml"/><Relationship Id="rId30" Type="http://schemas.openxmlformats.org/officeDocument/2006/relationships/slideLayout" Target="../slideLayouts/slideLayout30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31202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4" r:id="rId17"/>
    <p:sldLayoutId id="2147483835" r:id="rId18"/>
    <p:sldLayoutId id="2147483836" r:id="rId19"/>
    <p:sldLayoutId id="2147483837" r:id="rId20"/>
    <p:sldLayoutId id="2147483838" r:id="rId21"/>
    <p:sldLayoutId id="2147483839" r:id="rId22"/>
    <p:sldLayoutId id="2147483840" r:id="rId23"/>
    <p:sldLayoutId id="2147483841" r:id="rId24"/>
    <p:sldLayoutId id="2147483842" r:id="rId25"/>
    <p:sldLayoutId id="2147483843" r:id="rId26"/>
    <p:sldLayoutId id="2147483844" r:id="rId27"/>
    <p:sldLayoutId id="2147483845" r:id="rId28"/>
    <p:sldLayoutId id="2147483846" r:id="rId29"/>
    <p:sldLayoutId id="2147483847" r:id="rId30"/>
    <p:sldLayoutId id="2147483848" r:id="rId31"/>
    <p:sldLayoutId id="2147483849" r:id="rId32"/>
    <p:sldLayoutId id="2147483850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31202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7" r:id="rId1"/>
    <p:sldLayoutId id="2147483819" r:id="rId2"/>
    <p:sldLayoutId id="2147483820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  <p:sldLayoutId id="2147483850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2834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slide" Target="slide590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1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5E924461-D617-FD2C-CA3D-97ECA77F7015}"/>
              </a:ext>
            </a:extLst>
          </p:cNvPr>
          <p:cNvSpPr txBox="1">
            <a:spLocks/>
          </p:cNvSpPr>
          <p:nvPr/>
        </p:nvSpPr>
        <p:spPr>
          <a:xfrm>
            <a:off x="8747834" y="446208"/>
            <a:ext cx="3444166" cy="54075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21900" tIns="121900" rIns="121900" bIns="1219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>
              <a:lnSpc>
                <a:spcPct val="90000"/>
              </a:lnSpc>
            </a:pPr>
            <a:r>
              <a:rPr lang="ru-RU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" panose="00000500000000000000" pitchFamily="2" charset="-52"/>
              </a:rPr>
              <a:t>ОСЕННИЙ СЕМЕСТР 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2024</a:t>
            </a:r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875308" y="2589849"/>
            <a:ext cx="10441385" cy="1678303"/>
          </a:xfrm>
          <a:effectLst/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ru-RU" sz="4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ВЕБ-ПРОГРАММИРОВАНИЕ </a:t>
            </a:r>
            <a:r>
              <a:rPr lang="en-US" sz="4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PHP+MYSQL</a:t>
            </a:r>
            <a:endParaRPr lang="ru-RU" sz="44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5903959" y="110558"/>
            <a:ext cx="6277882" cy="636118"/>
          </a:xfr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r"/>
            <a:r>
              <a:rPr lang="ru-RU" sz="1400" dirty="0">
                <a:solidFill>
                  <a:schemeClr val="bg1"/>
                </a:solidFill>
              </a:rPr>
              <a:t>Веб-программирование </a:t>
            </a:r>
            <a:r>
              <a:rPr lang="en-US" sz="1400" dirty="0" err="1">
                <a:solidFill>
                  <a:schemeClr val="bg1"/>
                </a:solidFill>
              </a:rPr>
              <a:t>PHP+MySQL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Google Shape;163;p38">
            <a:extLst>
              <a:ext uri="{FF2B5EF4-FFF2-40B4-BE49-F238E27FC236}">
                <a16:creationId xmlns:a16="http://schemas.microsoft.com/office/drawing/2014/main" id="{26D52B21-34A5-8536-F073-4F426034F5BC}"/>
              </a:ext>
            </a:extLst>
          </p:cNvPr>
          <p:cNvSpPr txBox="1">
            <a:spLocks/>
          </p:cNvSpPr>
          <p:nvPr/>
        </p:nvSpPr>
        <p:spPr>
          <a:xfrm>
            <a:off x="8570976" y="0"/>
            <a:ext cx="3621024" cy="42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en-US" sz="1600">
                <a:solidFill>
                  <a:schemeClr val="accent6">
                    <a:lumMod val="25000"/>
                    <a:lumOff val="75000"/>
                  </a:schemeClr>
                </a:solidFill>
              </a:rPr>
              <a:t>Toraighyrov University</a:t>
            </a:r>
            <a:endParaRPr lang="en-US" sz="1600" dirty="0">
              <a:solidFill>
                <a:schemeClr val="accent6">
                  <a:lumMod val="25000"/>
                  <a:lumOff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304801" y="354763"/>
            <a:ext cx="1010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Каким образом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запрашивает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данные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у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сервера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?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F8FCD568-9D54-07E9-85F4-34A3055A8A97}"/>
              </a:ext>
            </a:extLst>
          </p:cNvPr>
          <p:cNvGrpSpPr/>
          <p:nvPr/>
        </p:nvGrpSpPr>
        <p:grpSpPr>
          <a:xfrm>
            <a:off x="1295400" y="1789675"/>
            <a:ext cx="9601200" cy="2934725"/>
            <a:chOff x="944880" y="1789675"/>
            <a:chExt cx="9601200" cy="2934725"/>
          </a:xfrm>
        </p:grpSpPr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311EB435-7DCE-6092-1732-CC561BBF0CB1}"/>
                </a:ext>
              </a:extLst>
            </p:cNvPr>
            <p:cNvSpPr/>
            <p:nvPr/>
          </p:nvSpPr>
          <p:spPr>
            <a:xfrm>
              <a:off x="944880" y="1874520"/>
              <a:ext cx="2849880" cy="284988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Клиент</a:t>
              </a:r>
              <a:endPara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DFE969C1-9641-B19B-1478-12EBE27E8F4E}"/>
                </a:ext>
              </a:extLst>
            </p:cNvPr>
            <p:cNvSpPr/>
            <p:nvPr/>
          </p:nvSpPr>
          <p:spPr>
            <a:xfrm>
              <a:off x="7696200" y="1874520"/>
              <a:ext cx="2849880" cy="284988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Сервер</a:t>
              </a:r>
              <a:endPara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" name="Straight Arrow Connector 8">
              <a:extLst>
                <a:ext uri="{FF2B5EF4-FFF2-40B4-BE49-F238E27FC236}">
                  <a16:creationId xmlns:a16="http://schemas.microsoft.com/office/drawing/2014/main" id="{C9DD1B43-3CF8-35CD-6367-09CCD48B93FF}"/>
                </a:ext>
              </a:extLst>
            </p:cNvPr>
            <p:cNvCxnSpPr/>
            <p:nvPr/>
          </p:nvCxnSpPr>
          <p:spPr>
            <a:xfrm>
              <a:off x="4267200" y="2606040"/>
              <a:ext cx="2895600" cy="0"/>
            </a:xfrm>
            <a:prstGeom prst="straightConnector1">
              <a:avLst/>
            </a:prstGeom>
            <a:ln w="793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BEF174F9-721F-D132-3D4A-21D5223A1038}"/>
                </a:ext>
              </a:extLst>
            </p:cNvPr>
            <p:cNvSpPr txBox="1"/>
            <p:nvPr/>
          </p:nvSpPr>
          <p:spPr>
            <a:xfrm>
              <a:off x="4636827" y="1789675"/>
              <a:ext cx="21563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Запросы</a:t>
              </a:r>
              <a:endPara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346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77E2311-DCF4-7B4C-74FD-61E4039AC7C7}"/>
              </a:ext>
            </a:extLst>
          </p:cNvPr>
          <p:cNvSpPr txBox="1">
            <a:spLocks/>
          </p:cNvSpPr>
          <p:nvPr/>
        </p:nvSpPr>
        <p:spPr>
          <a:xfrm>
            <a:off x="408970" y="85725"/>
            <a:ext cx="11374060" cy="9704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ru-RU" sz="2800" dirty="0">
                <a:solidFill>
                  <a:schemeClr val="accent6">
                    <a:lumMod val="25000"/>
                    <a:lumOff val="75000"/>
                  </a:schemeClr>
                </a:solidFill>
                <a:latin typeface="Montserrat ExtraBold" panose="00000900000000000000" pitchFamily="2" charset="-52"/>
              </a:rPr>
              <a:t>О КУРСЕ</a:t>
            </a:r>
            <a:endParaRPr lang="en-US" sz="2800" dirty="0">
              <a:solidFill>
                <a:schemeClr val="accent6">
                  <a:lumMod val="25000"/>
                  <a:lumOff val="7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CE85315-0273-0D8C-3C4F-E92D7811D13D}"/>
              </a:ext>
            </a:extLst>
          </p:cNvPr>
          <p:cNvSpPr txBox="1"/>
          <p:nvPr/>
        </p:nvSpPr>
        <p:spPr>
          <a:xfrm>
            <a:off x="408970" y="873585"/>
            <a:ext cx="11211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Курс охватит следующие темы в 1 семестре: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F4C6111C-0488-00EC-422B-970879849ED2}"/>
              </a:ext>
            </a:extLst>
          </p:cNvPr>
          <p:cNvSpPr txBox="1"/>
          <p:nvPr/>
        </p:nvSpPr>
        <p:spPr>
          <a:xfrm>
            <a:off x="408970" y="1621385"/>
            <a:ext cx="113740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Клиент-серверная архитектура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</a:rPr>
              <a:t>.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 HTTP, URL, HTML, CSS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Основы PHP: Синтаксис, переменные, типы данных, операторы, функции, классы и объекты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Работа с базами данных MySQL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Подключение к базе данных, выполнение запросов, обработка результатов, подготовка и выполнение SQL-запросов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Обработка форм и валидация данных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Сессии и куки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Аутентификация и авторизация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Введение в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Laravel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Маршрутизация и контроллеры в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Laravel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Работа с базами данных через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Eloquent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, создание моделей, связи между моделями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Создание представлений, использование шаблонов, передача данных из контроллеров</a:t>
            </a:r>
          </a:p>
        </p:txBody>
      </p:sp>
    </p:spTree>
    <p:extLst>
      <p:ext uri="{BB962C8B-B14F-4D97-AF65-F5344CB8AC3E}">
        <p14:creationId xmlns:p14="http://schemas.microsoft.com/office/powerpoint/2010/main" val="23291219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77E2311-DCF4-7B4C-74FD-61E4039AC7C7}"/>
              </a:ext>
            </a:extLst>
          </p:cNvPr>
          <p:cNvSpPr txBox="1">
            <a:spLocks/>
          </p:cNvSpPr>
          <p:nvPr/>
        </p:nvSpPr>
        <p:spPr>
          <a:xfrm>
            <a:off x="408970" y="85725"/>
            <a:ext cx="11374060" cy="9704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ru-RU" sz="2800" dirty="0">
                <a:solidFill>
                  <a:schemeClr val="accent6">
                    <a:lumMod val="25000"/>
                    <a:lumOff val="75000"/>
                  </a:schemeClr>
                </a:solidFill>
                <a:latin typeface="Montserrat ExtraBold" panose="00000900000000000000" pitchFamily="2" charset="-52"/>
              </a:rPr>
              <a:t>О КУРСЕ</a:t>
            </a:r>
            <a:endParaRPr lang="en-US" sz="2800" dirty="0">
              <a:solidFill>
                <a:schemeClr val="accent6">
                  <a:lumMod val="25000"/>
                  <a:lumOff val="7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CE85315-0273-0D8C-3C4F-E92D7811D13D}"/>
              </a:ext>
            </a:extLst>
          </p:cNvPr>
          <p:cNvSpPr txBox="1"/>
          <p:nvPr/>
        </p:nvSpPr>
        <p:spPr>
          <a:xfrm>
            <a:off x="408970" y="873585"/>
            <a:ext cx="11211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Курс охватит следующие темы в 2 семестре: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F4C6111C-0488-00EC-422B-970879849ED2}"/>
              </a:ext>
            </a:extLst>
          </p:cNvPr>
          <p:cNvSpPr txBox="1"/>
          <p:nvPr/>
        </p:nvSpPr>
        <p:spPr>
          <a:xfrm>
            <a:off x="408970" y="1621385"/>
            <a:ext cx="117830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Валидация данных и обработка ошибок в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Laravel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Аутентификация в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Laravel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Создание API на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Laravel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, работа с JSON, аутентификация через API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Модульное и функциональное тестирование в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Laravel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Подготовка проекта к развертыванию, настройка сервера, оптимизация производительности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Обзор актуальных технологий и подходов в веб-разработке</a:t>
            </a:r>
          </a:p>
        </p:txBody>
      </p:sp>
    </p:spTree>
    <p:extLst>
      <p:ext uri="{BB962C8B-B14F-4D97-AF65-F5344CB8AC3E}">
        <p14:creationId xmlns:p14="http://schemas.microsoft.com/office/powerpoint/2010/main" val="4794896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5E924461-D617-FD2C-CA3D-97ECA77F7015}"/>
              </a:ext>
            </a:extLst>
          </p:cNvPr>
          <p:cNvSpPr txBox="1">
            <a:spLocks/>
          </p:cNvSpPr>
          <p:nvPr/>
        </p:nvSpPr>
        <p:spPr>
          <a:xfrm>
            <a:off x="8747834" y="446208"/>
            <a:ext cx="3444166" cy="54075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21900" tIns="121900" rIns="121900" bIns="1219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>
              <a:lnSpc>
                <a:spcPct val="90000"/>
              </a:lnSpc>
            </a:pPr>
            <a:r>
              <a:rPr lang="ru-RU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" panose="00000500000000000000" pitchFamily="2" charset="-52"/>
              </a:rPr>
              <a:t>ОСЕННИЙ СЕМЕСТР 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2024</a:t>
            </a:r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088571" y="3795552"/>
            <a:ext cx="10611122" cy="1528174"/>
          </a:xfrm>
          <a:effectLst/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ru-RU" sz="4000" dirty="0"/>
              <a:t>Клиент-серверная архитектура</a:t>
            </a:r>
          </a:p>
        </p:txBody>
      </p:sp>
      <p:sp>
        <p:nvSpPr>
          <p:cNvPr id="8" name="Google Shape;162;p38">
            <a:extLst>
              <a:ext uri="{FF2B5EF4-FFF2-40B4-BE49-F238E27FC236}">
                <a16:creationId xmlns:a16="http://schemas.microsoft.com/office/drawing/2014/main" id="{BE648A6A-0810-55A1-3D78-6AD20C98B0BF}"/>
              </a:ext>
            </a:extLst>
          </p:cNvPr>
          <p:cNvSpPr txBox="1">
            <a:spLocks/>
          </p:cNvSpPr>
          <p:nvPr/>
        </p:nvSpPr>
        <p:spPr>
          <a:xfrm>
            <a:off x="6970598" y="2332533"/>
            <a:ext cx="1994400" cy="64124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2800" dirty="0">
                <a:latin typeface="Montserrat" panose="00000500000000000000" pitchFamily="2" charset="-52"/>
              </a:rPr>
              <a:t>ЛЕКЦИЯ</a:t>
            </a:r>
          </a:p>
        </p:txBody>
      </p:sp>
      <p:sp>
        <p:nvSpPr>
          <p:cNvPr id="9" name="Google Shape;162;p38">
            <a:extLst>
              <a:ext uri="{FF2B5EF4-FFF2-40B4-BE49-F238E27FC236}">
                <a16:creationId xmlns:a16="http://schemas.microsoft.com/office/drawing/2014/main" id="{AB5D1ACA-1B7D-6C22-A15F-9ECC7FB70F3F}"/>
              </a:ext>
            </a:extLst>
          </p:cNvPr>
          <p:cNvSpPr txBox="1">
            <a:spLocks/>
          </p:cNvSpPr>
          <p:nvPr/>
        </p:nvSpPr>
        <p:spPr>
          <a:xfrm>
            <a:off x="9042900" y="2014475"/>
            <a:ext cx="1547500" cy="1277366"/>
          </a:xfrm>
          <a:prstGeom prst="rect">
            <a:avLst/>
          </a:prstGeom>
          <a:noFill/>
          <a:ln w="76200">
            <a:solidFill>
              <a:srgbClr val="FFFFFF"/>
            </a:solidFill>
          </a:ln>
          <a:effectLst/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ru-RU" dirty="0">
              <a:solidFill>
                <a:srgbClr val="00B0F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163;p38">
            <a:extLst>
              <a:ext uri="{FF2B5EF4-FFF2-40B4-BE49-F238E27FC236}">
                <a16:creationId xmlns:a16="http://schemas.microsoft.com/office/drawing/2014/main" id="{26D52B21-34A5-8536-F073-4F426034F5BC}"/>
              </a:ext>
            </a:extLst>
          </p:cNvPr>
          <p:cNvSpPr txBox="1">
            <a:spLocks/>
          </p:cNvSpPr>
          <p:nvPr/>
        </p:nvSpPr>
        <p:spPr>
          <a:xfrm>
            <a:off x="8570976" y="0"/>
            <a:ext cx="3621024" cy="42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en-US" sz="1600" dirty="0" err="1">
                <a:solidFill>
                  <a:schemeClr val="accent6">
                    <a:lumMod val="25000"/>
                    <a:lumOff val="75000"/>
                  </a:schemeClr>
                </a:solidFill>
              </a:rPr>
              <a:t>Toraighyrov</a:t>
            </a:r>
            <a:r>
              <a:rPr lang="en-US" sz="1600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University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273BD609-50AB-1633-AD4B-97530C1FD0E5}"/>
              </a:ext>
            </a:extLst>
          </p:cNvPr>
          <p:cNvSpPr txBox="1">
            <a:spLocks/>
          </p:cNvSpPr>
          <p:nvPr/>
        </p:nvSpPr>
        <p:spPr>
          <a:xfrm>
            <a:off x="5903959" y="110558"/>
            <a:ext cx="6277882" cy="6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ru-RU" sz="1400" dirty="0">
                <a:solidFill>
                  <a:schemeClr val="bg1"/>
                </a:solidFill>
              </a:rPr>
              <a:t>Веб-программирование </a:t>
            </a:r>
            <a:r>
              <a:rPr lang="en-US" sz="1400" dirty="0" err="1">
                <a:solidFill>
                  <a:schemeClr val="bg1"/>
                </a:solidFill>
              </a:rPr>
              <a:t>PHP+MySQL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5D34480-7343-33B2-EC8C-E5351AF9B085}"/>
              </a:ext>
            </a:extLst>
          </p:cNvPr>
          <p:cNvCxnSpPr>
            <a:cxnSpLocks/>
          </p:cNvCxnSpPr>
          <p:nvPr/>
        </p:nvCxnSpPr>
        <p:spPr>
          <a:xfrm>
            <a:off x="2394857" y="5323726"/>
            <a:ext cx="930483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2;p38">
            <a:extLst>
              <a:ext uri="{FF2B5EF4-FFF2-40B4-BE49-F238E27FC236}">
                <a16:creationId xmlns:a16="http://schemas.microsoft.com/office/drawing/2014/main" id="{070340A3-927C-3930-E024-374D41A01FA4}"/>
              </a:ext>
            </a:extLst>
          </p:cNvPr>
          <p:cNvSpPr txBox="1">
            <a:spLocks/>
          </p:cNvSpPr>
          <p:nvPr/>
        </p:nvSpPr>
        <p:spPr>
          <a:xfrm>
            <a:off x="2394857" y="5827437"/>
            <a:ext cx="7219043" cy="103056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21900" tIns="121900" rIns="121900" bIns="1219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000" dirty="0">
                <a:solidFill>
                  <a:schemeClr val="bg2">
                    <a:lumMod val="40000"/>
                    <a:lumOff val="60000"/>
                    <a:alpha val="16000"/>
                  </a:schemeClr>
                </a:solidFill>
                <a:latin typeface="Montserrat" panose="00000500000000000000" pitchFamily="2" charset="-52"/>
              </a:rPr>
              <a:t>ПОСЛЕДНИЙ СЛАЙД</a:t>
            </a:r>
            <a:endParaRPr lang="ru-RU" sz="4000" dirty="0">
              <a:solidFill>
                <a:schemeClr val="accent5">
                  <a:lumMod val="60000"/>
                  <a:lumOff val="40000"/>
                  <a:alpha val="16000"/>
                </a:schemeClr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0237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304801" y="354763"/>
            <a:ext cx="1010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Каким образом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запрашивает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данные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у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сервера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?</a:t>
            </a:r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63CF0524-75CC-E96E-F8D4-50CBA21A1226}"/>
              </a:ext>
            </a:extLst>
          </p:cNvPr>
          <p:cNvGrpSpPr/>
          <p:nvPr/>
        </p:nvGrpSpPr>
        <p:grpSpPr>
          <a:xfrm>
            <a:off x="1295400" y="1789675"/>
            <a:ext cx="9601200" cy="2934725"/>
            <a:chOff x="944880" y="1789675"/>
            <a:chExt cx="9601200" cy="2934725"/>
          </a:xfrm>
        </p:grpSpPr>
        <p:sp>
          <p:nvSpPr>
            <p:cNvPr id="9" name="Oval 2">
              <a:extLst>
                <a:ext uri="{FF2B5EF4-FFF2-40B4-BE49-F238E27FC236}">
                  <a16:creationId xmlns:a16="http://schemas.microsoft.com/office/drawing/2014/main" id="{BD38B4CB-33D9-FE5F-6D59-0AC0A3699BE4}"/>
                </a:ext>
              </a:extLst>
            </p:cNvPr>
            <p:cNvSpPr/>
            <p:nvPr/>
          </p:nvSpPr>
          <p:spPr>
            <a:xfrm>
              <a:off x="944880" y="1874520"/>
              <a:ext cx="2849880" cy="284988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Клиент</a:t>
              </a:r>
              <a:endPara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0743A06B-8399-BAF3-85BB-A13E8C3F232C}"/>
                </a:ext>
              </a:extLst>
            </p:cNvPr>
            <p:cNvSpPr/>
            <p:nvPr/>
          </p:nvSpPr>
          <p:spPr>
            <a:xfrm>
              <a:off x="7696200" y="1874520"/>
              <a:ext cx="2849880" cy="284988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Сервер</a:t>
              </a:r>
              <a:endPara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1" name="Straight Arrow Connector 8">
              <a:extLst>
                <a:ext uri="{FF2B5EF4-FFF2-40B4-BE49-F238E27FC236}">
                  <a16:creationId xmlns:a16="http://schemas.microsoft.com/office/drawing/2014/main" id="{B13A3BAF-0680-C104-51A9-652136AAAC52}"/>
                </a:ext>
              </a:extLst>
            </p:cNvPr>
            <p:cNvCxnSpPr/>
            <p:nvPr/>
          </p:nvCxnSpPr>
          <p:spPr>
            <a:xfrm>
              <a:off x="4267200" y="2606040"/>
              <a:ext cx="2895600" cy="0"/>
            </a:xfrm>
            <a:prstGeom prst="straightConnector1">
              <a:avLst/>
            </a:prstGeom>
            <a:ln w="793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5F0C89C2-5C56-C73F-BCAF-481EE1AA9077}"/>
                </a:ext>
              </a:extLst>
            </p:cNvPr>
            <p:cNvSpPr txBox="1"/>
            <p:nvPr/>
          </p:nvSpPr>
          <p:spPr>
            <a:xfrm>
              <a:off x="4636827" y="1789675"/>
              <a:ext cx="21563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Запросы</a:t>
              </a:r>
              <a:endPara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1E3FC448-0AE6-C3A0-3B9E-8E032021EEE8}"/>
                </a:ext>
              </a:extLst>
            </p:cNvPr>
            <p:cNvSpPr txBox="1"/>
            <p:nvPr/>
          </p:nvSpPr>
          <p:spPr>
            <a:xfrm>
              <a:off x="4636827" y="4139625"/>
              <a:ext cx="21563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Ответы</a:t>
              </a:r>
              <a:endPara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1E4B94C8-C4A4-AB2F-AA8D-66EBC3185CF9}"/>
              </a:ext>
            </a:extLst>
          </p:cNvPr>
          <p:cNvCxnSpPr>
            <a:cxnSpLocks/>
          </p:cNvCxnSpPr>
          <p:nvPr/>
        </p:nvCxnSpPr>
        <p:spPr>
          <a:xfrm flipH="1">
            <a:off x="4617720" y="3962207"/>
            <a:ext cx="2895600" cy="0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22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304801" y="354763"/>
            <a:ext cx="1010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Каким образом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запрашивает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данные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у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сервера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411D6-2382-D4EB-792F-791D9FF05053}"/>
              </a:ext>
            </a:extLst>
          </p:cNvPr>
          <p:cNvSpPr/>
          <p:nvPr/>
        </p:nvSpPr>
        <p:spPr>
          <a:xfrm>
            <a:off x="275772" y="1581360"/>
            <a:ext cx="11640456" cy="1847640"/>
          </a:xfrm>
          <a:prstGeom prst="rect">
            <a:avLst/>
          </a:prstGeom>
          <a:solidFill>
            <a:srgbClr val="F5EF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Веб-страница</a:t>
            </a:r>
            <a:endParaRPr lang="en-US" sz="7200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0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304801" y="354763"/>
            <a:ext cx="1010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Каким образом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запрашивает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данные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у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сервера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22DE9B-0101-03E5-6F88-BD4B482E5F12}"/>
              </a:ext>
            </a:extLst>
          </p:cNvPr>
          <p:cNvSpPr/>
          <p:nvPr/>
        </p:nvSpPr>
        <p:spPr>
          <a:xfrm>
            <a:off x="275772" y="1581360"/>
            <a:ext cx="11640456" cy="1847640"/>
          </a:xfrm>
          <a:prstGeom prst="rect">
            <a:avLst/>
          </a:prstGeom>
          <a:solidFill>
            <a:srgbClr val="F5EF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4147563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304801" y="354763"/>
            <a:ext cx="1010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Каким образом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запрашивает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данные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у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сервера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?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DCBDE6D-91EA-1711-97F6-1681389B8736}"/>
              </a:ext>
            </a:extLst>
          </p:cNvPr>
          <p:cNvGrpSpPr/>
          <p:nvPr/>
        </p:nvGrpSpPr>
        <p:grpSpPr>
          <a:xfrm>
            <a:off x="275772" y="1581360"/>
            <a:ext cx="11640456" cy="3695280"/>
            <a:chOff x="1175824" y="1336377"/>
            <a:chExt cx="9840351" cy="4120661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A9A6B81C-DE59-84B1-E31A-54FD117175AF}"/>
                </a:ext>
              </a:extLst>
            </p:cNvPr>
            <p:cNvSpPr/>
            <p:nvPr/>
          </p:nvSpPr>
          <p:spPr>
            <a:xfrm>
              <a:off x="1175824" y="1336377"/>
              <a:ext cx="9840351" cy="2060330"/>
            </a:xfrm>
            <a:prstGeom prst="rect">
              <a:avLst/>
            </a:prstGeom>
            <a:solidFill>
              <a:srgbClr val="F5EF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ysClr val="windowText" lastClr="000000"/>
                  </a:solidFill>
                  <a:latin typeface="Consolas" panose="020B0609020204030204" pitchFamily="49" charset="0"/>
                </a:rPr>
                <a:t>HTML</a:t>
              </a:r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04084799-0BC7-048E-444A-7AEF94A9341C}"/>
                </a:ext>
              </a:extLst>
            </p:cNvPr>
            <p:cNvSpPr/>
            <p:nvPr/>
          </p:nvSpPr>
          <p:spPr>
            <a:xfrm>
              <a:off x="1175824" y="3396707"/>
              <a:ext cx="9840351" cy="2060331"/>
            </a:xfrm>
            <a:prstGeom prst="rect">
              <a:avLst/>
            </a:prstGeom>
            <a:solidFill>
              <a:srgbClr val="9FE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ysClr val="windowText" lastClr="000000"/>
                  </a:solidFill>
                  <a:latin typeface="Consolas" panose="020B0609020204030204" pitchFamily="49" charset="0"/>
                </a:rPr>
                <a:t>TCP/IP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679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EBBEDA-E2C3-DA30-1967-CF91B5725660}"/>
              </a:ext>
            </a:extLst>
          </p:cNvPr>
          <p:cNvSpPr txBox="1"/>
          <p:nvPr/>
        </p:nvSpPr>
        <p:spPr>
          <a:xfrm>
            <a:off x="230800" y="2151728"/>
            <a:ext cx="11730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88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Протокол</a:t>
            </a:r>
            <a:endParaRPr lang="ru-RU" sz="4800" b="1" dirty="0">
              <a:solidFill>
                <a:schemeClr val="tx1">
                  <a:lumMod val="25000"/>
                  <a:lumOff val="75000"/>
                </a:schemeClr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Договорённость, как посылать и принимать информацию, и как её воспринимать</a:t>
            </a:r>
          </a:p>
        </p:txBody>
      </p:sp>
    </p:spTree>
    <p:extLst>
      <p:ext uri="{BB962C8B-B14F-4D97-AF65-F5344CB8AC3E}">
        <p14:creationId xmlns:p14="http://schemas.microsoft.com/office/powerpoint/2010/main" val="252219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Шрифт, снимок экран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3BDE8C5-682D-A9DF-DB55-E1D24A376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61" y="921543"/>
            <a:ext cx="8418477" cy="50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09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EBBEDA-E2C3-DA30-1967-CF91B5725660}"/>
              </a:ext>
            </a:extLst>
          </p:cNvPr>
          <p:cNvSpPr txBox="1"/>
          <p:nvPr/>
        </p:nvSpPr>
        <p:spPr>
          <a:xfrm>
            <a:off x="230800" y="722978"/>
            <a:ext cx="117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В протоколе важны: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FC150B-455A-1D48-9A8C-77140261DBFF}"/>
              </a:ext>
            </a:extLst>
          </p:cNvPr>
          <p:cNvSpPr txBox="1"/>
          <p:nvPr/>
        </p:nvSpPr>
        <p:spPr>
          <a:xfrm>
            <a:off x="230800" y="1500485"/>
            <a:ext cx="1173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00B050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Способ передачи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4000" b="1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00B050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Формат сигналов</a:t>
            </a:r>
          </a:p>
        </p:txBody>
      </p:sp>
    </p:spTree>
    <p:extLst>
      <p:ext uri="{BB962C8B-B14F-4D97-AF65-F5344CB8AC3E}">
        <p14:creationId xmlns:p14="http://schemas.microsoft.com/office/powerpoint/2010/main" val="2521358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7A4AB8FF-4B30-ABD4-8FD7-1B7B3CDA3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676910"/>
            <a:ext cx="10477500" cy="55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9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304801" y="354763"/>
            <a:ext cx="1010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Каким образом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запрашивает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данные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у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сервера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?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755C397-F308-BB44-F468-6A072E2462A2}"/>
              </a:ext>
            </a:extLst>
          </p:cNvPr>
          <p:cNvGrpSpPr/>
          <p:nvPr/>
        </p:nvGrpSpPr>
        <p:grpSpPr>
          <a:xfrm>
            <a:off x="275772" y="822548"/>
            <a:ext cx="11640456" cy="5212904"/>
            <a:chOff x="1175824" y="372381"/>
            <a:chExt cx="9840351" cy="5812986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4D25AFD-133C-502F-96AA-DDE62DCA03AC}"/>
                </a:ext>
              </a:extLst>
            </p:cNvPr>
            <p:cNvSpPr/>
            <p:nvPr/>
          </p:nvSpPr>
          <p:spPr>
            <a:xfrm>
              <a:off x="1175824" y="372381"/>
              <a:ext cx="9840351" cy="2060331"/>
            </a:xfrm>
            <a:prstGeom prst="rect">
              <a:avLst/>
            </a:prstGeom>
            <a:solidFill>
              <a:srgbClr val="F5EF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ysClr val="windowText" lastClr="000000"/>
                  </a:solidFill>
                  <a:latin typeface="Consolas" panose="020B0609020204030204" pitchFamily="49" charset="0"/>
                </a:rPr>
                <a:t>HTML</a:t>
              </a:r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130CFBD1-6220-9168-F57D-F6A348AF5AC1}"/>
                </a:ext>
              </a:extLst>
            </p:cNvPr>
            <p:cNvSpPr/>
            <p:nvPr/>
          </p:nvSpPr>
          <p:spPr>
            <a:xfrm>
              <a:off x="1175824" y="4125036"/>
              <a:ext cx="9840351" cy="2060331"/>
            </a:xfrm>
            <a:prstGeom prst="rect">
              <a:avLst/>
            </a:prstGeom>
            <a:solidFill>
              <a:srgbClr val="9FE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ysClr val="windowText" lastClr="000000"/>
                  </a:solidFill>
                  <a:latin typeface="Consolas" panose="020B0609020204030204" pitchFamily="49" charset="0"/>
                </a:rPr>
                <a:t>TCP/IP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AA67CC5-11F4-E00B-14DB-3C83DCE6D1A9}"/>
                </a:ext>
              </a:extLst>
            </p:cNvPr>
            <p:cNvSpPr/>
            <p:nvPr/>
          </p:nvSpPr>
          <p:spPr>
            <a:xfrm>
              <a:off x="1175824" y="2432712"/>
              <a:ext cx="9840351" cy="169232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ysClr val="windowText" lastClr="000000"/>
                  </a:solidFill>
                  <a:latin typeface="Consolas" panose="020B0609020204030204" pitchFamily="49" charset="0"/>
                </a:rPr>
                <a:t>HTTP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82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E4E819C7-F7C9-441F-8917-5456F371158B}"/>
              </a:ext>
            </a:extLst>
          </p:cNvPr>
          <p:cNvSpPr txBox="1"/>
          <p:nvPr/>
        </p:nvSpPr>
        <p:spPr>
          <a:xfrm>
            <a:off x="408970" y="1056175"/>
            <a:ext cx="1115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Преподаватель: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425D5E0-3B5D-4810-0C5F-4C91A386958D}"/>
              </a:ext>
            </a:extLst>
          </p:cNvPr>
          <p:cNvSpPr txBox="1"/>
          <p:nvPr/>
        </p:nvSpPr>
        <p:spPr>
          <a:xfrm>
            <a:off x="408969" y="1657293"/>
            <a:ext cx="10462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</a:rPr>
              <a:t>ЛЕКЦИИ </a:t>
            </a:r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-52"/>
              </a:rPr>
              <a:t>&amp; </a:t>
            </a:r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</a:rPr>
              <a:t>ПРАКТИЧЕСКИЕ ЗАНЯТИЯ</a:t>
            </a:r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endParaRPr lang="ru-RU" sz="3600" b="1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</a:rPr>
              <a:t>Егинбаев Мирас </a:t>
            </a:r>
            <a:r>
              <a:rPr lang="ru-RU" sz="3600" dirty="0" err="1">
                <a:solidFill>
                  <a:schemeClr val="bg1"/>
                </a:solidFill>
                <a:latin typeface="Montserrat" panose="00000500000000000000" pitchFamily="2" charset="-52"/>
              </a:rPr>
              <a:t>Тлекович</a:t>
            </a:r>
            <a:endParaRPr lang="en-US" sz="36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B07CC1A-1237-708A-92B2-E8D89B398F5C}"/>
              </a:ext>
            </a:extLst>
          </p:cNvPr>
          <p:cNvSpPr txBox="1"/>
          <p:nvPr/>
        </p:nvSpPr>
        <p:spPr>
          <a:xfrm>
            <a:off x="408969" y="2735546"/>
            <a:ext cx="599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</a:rPr>
              <a:t>старший преподаватель </a:t>
            </a:r>
            <a:r>
              <a:rPr lang="en-US" sz="2400" i="1" dirty="0">
                <a:solidFill>
                  <a:schemeClr val="bg1"/>
                </a:solidFill>
                <a:latin typeface="Montserrat" panose="00000500000000000000" pitchFamily="2" charset="-52"/>
              </a:rPr>
              <a:t>FCS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E1EA9E5-EF35-D74B-4FAD-1F37A662F707}"/>
              </a:ext>
            </a:extLst>
          </p:cNvPr>
          <p:cNvSpPr txBox="1"/>
          <p:nvPr/>
        </p:nvSpPr>
        <p:spPr>
          <a:xfrm>
            <a:off x="408967" y="3208176"/>
            <a:ext cx="4915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Montserrat" panose="00000500000000000000" pitchFamily="2" charset="-52"/>
              </a:rPr>
              <a:t>+7 776 201 07 88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E560C6C-A7F0-A4ED-8F8D-2D98C2BCD9BE}"/>
              </a:ext>
            </a:extLst>
          </p:cNvPr>
          <p:cNvSpPr txBox="1">
            <a:spLocks/>
          </p:cNvSpPr>
          <p:nvPr/>
        </p:nvSpPr>
        <p:spPr>
          <a:xfrm>
            <a:off x="408970" y="85725"/>
            <a:ext cx="1137406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ru-RU" sz="2800" dirty="0">
                <a:latin typeface="Montserrat ExtraBold" panose="00000900000000000000" pitchFamily="2" charset="-52"/>
              </a:rPr>
              <a:t>О КУРСЕ</a:t>
            </a:r>
            <a:endParaRPr lang="en-US" sz="2800" dirty="0">
              <a:latin typeface="Montserrat ExtraBold" panose="00000900000000000000" pitchFamily="2" charset="-52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1BF5A85-762A-BB60-6327-E1E916D4631C}"/>
              </a:ext>
            </a:extLst>
          </p:cNvPr>
          <p:cNvCxnSpPr/>
          <p:nvPr/>
        </p:nvCxnSpPr>
        <p:spPr>
          <a:xfrm>
            <a:off x="580571" y="3904343"/>
            <a:ext cx="786674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77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304801" y="354763"/>
            <a:ext cx="1010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Каким образом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запрашивает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данные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у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сервера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?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AA67CC5-11F4-E00B-14DB-3C83DCE6D1A9}"/>
              </a:ext>
            </a:extLst>
          </p:cNvPr>
          <p:cNvSpPr/>
          <p:nvPr/>
        </p:nvSpPr>
        <p:spPr>
          <a:xfrm>
            <a:off x="275772" y="2670189"/>
            <a:ext cx="11640456" cy="151762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860487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EBBEDA-E2C3-DA30-1967-CF91B5725660}"/>
              </a:ext>
            </a:extLst>
          </p:cNvPr>
          <p:cNvSpPr txBox="1"/>
          <p:nvPr/>
        </p:nvSpPr>
        <p:spPr>
          <a:xfrm>
            <a:off x="230800" y="2151728"/>
            <a:ext cx="1173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88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HTTP</a:t>
            </a:r>
            <a:endParaRPr lang="ru-RU" sz="4800" b="1" dirty="0">
              <a:solidFill>
                <a:schemeClr val="tx1">
                  <a:lumMod val="25000"/>
                  <a:lumOff val="75000"/>
                </a:schemeClr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протокол, который используется для передачи данных в сети Интернет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;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лежит в основе работы Всемирной паутины и позволяет браузерам запрашивать и получать ресурсы с веб-серверов</a:t>
            </a:r>
          </a:p>
        </p:txBody>
      </p:sp>
    </p:spTree>
    <p:extLst>
      <p:ext uri="{BB962C8B-B14F-4D97-AF65-F5344CB8AC3E}">
        <p14:creationId xmlns:p14="http://schemas.microsoft.com/office/powerpoint/2010/main" val="868537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4E7998-D2AE-3186-453D-EB224C595B2A}"/>
              </a:ext>
            </a:extLst>
          </p:cNvPr>
          <p:cNvSpPr/>
          <p:nvPr/>
        </p:nvSpPr>
        <p:spPr>
          <a:xfrm>
            <a:off x="230800" y="95660"/>
            <a:ext cx="4383181" cy="841890"/>
          </a:xfrm>
          <a:prstGeom prst="rect">
            <a:avLst/>
          </a:prstGeom>
          <a:noFill/>
          <a:ln w="47625">
            <a:solidFill>
              <a:srgbClr val="61C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http</a:t>
            </a:r>
            <a:r>
              <a:rPr lang="ru-RU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-запрос</a:t>
            </a:r>
            <a:endParaRPr lang="en-US" sz="4000" b="1" i="1" spc="600" dirty="0">
              <a:solidFill>
                <a:schemeClr val="accent5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Рисунок 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F2D80BE-3A8A-1A12-107C-9275EF1DB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0" y="1085394"/>
            <a:ext cx="6097389" cy="40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90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4E7998-D2AE-3186-453D-EB224C595B2A}"/>
              </a:ext>
            </a:extLst>
          </p:cNvPr>
          <p:cNvSpPr/>
          <p:nvPr/>
        </p:nvSpPr>
        <p:spPr>
          <a:xfrm>
            <a:off x="230800" y="95660"/>
            <a:ext cx="4383181" cy="841890"/>
          </a:xfrm>
          <a:prstGeom prst="rect">
            <a:avLst/>
          </a:prstGeom>
          <a:noFill/>
          <a:ln w="47625">
            <a:solidFill>
              <a:srgbClr val="61C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http</a:t>
            </a:r>
            <a:r>
              <a:rPr lang="ru-RU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-запрос</a:t>
            </a:r>
            <a:endParaRPr lang="en-US" sz="4000" b="1" i="1" spc="600" dirty="0">
              <a:solidFill>
                <a:schemeClr val="accent5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Рисунок 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F2D80BE-3A8A-1A12-107C-9275EF1DB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0" y="1085394"/>
            <a:ext cx="6097389" cy="4001412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CACFA88D-2433-3114-E963-3E5994B14152}"/>
              </a:ext>
            </a:extLst>
          </p:cNvPr>
          <p:cNvSpPr txBox="1"/>
          <p:nvPr/>
        </p:nvSpPr>
        <p:spPr>
          <a:xfrm>
            <a:off x="230800" y="5234650"/>
            <a:ext cx="11730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4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Метод</a:t>
            </a:r>
            <a:endParaRPr lang="ru-RU" sz="4800" b="1" dirty="0">
              <a:solidFill>
                <a:schemeClr val="tx1">
                  <a:lumMod val="25000"/>
                  <a:lumOff val="75000"/>
                </a:schemeClr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Описывает, какое именно действие нужно совершить с веб-страницей. Иногда метод называют 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HTTP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-глаголом</a:t>
            </a:r>
          </a:p>
        </p:txBody>
      </p:sp>
    </p:spTree>
    <p:extLst>
      <p:ext uri="{BB962C8B-B14F-4D97-AF65-F5344CB8AC3E}">
        <p14:creationId xmlns:p14="http://schemas.microsoft.com/office/powerpoint/2010/main" val="228319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4E7998-D2AE-3186-453D-EB224C595B2A}"/>
              </a:ext>
            </a:extLst>
          </p:cNvPr>
          <p:cNvSpPr/>
          <p:nvPr/>
        </p:nvSpPr>
        <p:spPr>
          <a:xfrm>
            <a:off x="230800" y="95660"/>
            <a:ext cx="4383181" cy="841890"/>
          </a:xfrm>
          <a:prstGeom prst="rect">
            <a:avLst/>
          </a:prstGeom>
          <a:noFill/>
          <a:ln w="47625">
            <a:solidFill>
              <a:srgbClr val="61C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http</a:t>
            </a:r>
            <a:r>
              <a:rPr lang="ru-RU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-запрос</a:t>
            </a:r>
            <a:endParaRPr lang="en-US" sz="4000" b="1" i="1" spc="600" dirty="0">
              <a:solidFill>
                <a:schemeClr val="accent5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Рисунок 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F2D80BE-3A8A-1A12-107C-9275EF1DB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0" y="1085394"/>
            <a:ext cx="6097389" cy="4001412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CACFA88D-2433-3114-E963-3E5994B14152}"/>
              </a:ext>
            </a:extLst>
          </p:cNvPr>
          <p:cNvSpPr txBox="1"/>
          <p:nvPr/>
        </p:nvSpPr>
        <p:spPr>
          <a:xfrm>
            <a:off x="7088800" y="229664"/>
            <a:ext cx="310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4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Методы</a:t>
            </a:r>
            <a:endParaRPr lang="ru-RU" sz="4800" b="1" dirty="0">
              <a:solidFill>
                <a:schemeClr val="tx1">
                  <a:lumMod val="25000"/>
                  <a:lumOff val="75000"/>
                </a:schemeClr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</p:txBody>
      </p:sp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id="{4012EC87-2274-F082-1DEB-7DC449060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64508"/>
              </p:ext>
            </p:extLst>
          </p:nvPr>
        </p:nvGraphicFramePr>
        <p:xfrm>
          <a:off x="6724650" y="1257300"/>
          <a:ext cx="4933950" cy="3139440"/>
        </p:xfrm>
        <a:graphic>
          <a:graphicData uri="http://schemas.openxmlformats.org/drawingml/2006/table">
            <a:tbl>
              <a:tblPr/>
              <a:tblGrid>
                <a:gridCol w="1233763">
                  <a:extLst>
                    <a:ext uri="{9D8B030D-6E8A-4147-A177-3AD203B41FA5}">
                      <a16:colId xmlns:a16="http://schemas.microsoft.com/office/drawing/2014/main" val="2003151425"/>
                    </a:ext>
                  </a:extLst>
                </a:gridCol>
                <a:gridCol w="3700187">
                  <a:extLst>
                    <a:ext uri="{9D8B030D-6E8A-4147-A177-3AD203B41FA5}">
                      <a16:colId xmlns:a16="http://schemas.microsoft.com/office/drawing/2014/main" val="2029098338"/>
                    </a:ext>
                  </a:extLst>
                </a:gridCol>
              </a:tblGrid>
              <a:tr h="339738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HEAD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Запрашивает у сервера статус (размер, доступность) ресурса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124613"/>
                  </a:ext>
                </a:extLst>
              </a:tr>
              <a:tr h="194136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GET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Запрашивает у сервера извлечение ресурса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114340"/>
                  </a:ext>
                </a:extLst>
              </a:tr>
              <a:tr h="194136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POST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Запрашивает у сервера создание нового ресурса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19195"/>
                  </a:ext>
                </a:extLst>
              </a:tr>
              <a:tr h="339738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PUT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Запрашивает сервер отредактировать/обновить существующий ресурс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073906"/>
                  </a:ext>
                </a:extLst>
              </a:tr>
              <a:tr h="194136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DELETE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Запрашивает у сервера удаление ресурса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047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69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4E7998-D2AE-3186-453D-EB224C595B2A}"/>
              </a:ext>
            </a:extLst>
          </p:cNvPr>
          <p:cNvSpPr/>
          <p:nvPr/>
        </p:nvSpPr>
        <p:spPr>
          <a:xfrm>
            <a:off x="230800" y="95660"/>
            <a:ext cx="4383181" cy="841890"/>
          </a:xfrm>
          <a:prstGeom prst="rect">
            <a:avLst/>
          </a:prstGeom>
          <a:noFill/>
          <a:ln w="47625">
            <a:solidFill>
              <a:srgbClr val="61C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http</a:t>
            </a:r>
            <a:r>
              <a:rPr lang="ru-RU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-запрос</a:t>
            </a:r>
            <a:endParaRPr lang="en-US" sz="4000" b="1" i="1" spc="600" dirty="0">
              <a:solidFill>
                <a:schemeClr val="accent5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Рисунок 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F2D80BE-3A8A-1A12-107C-9275EF1DB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0" y="1085394"/>
            <a:ext cx="6097389" cy="4001412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CACFA88D-2433-3114-E963-3E5994B14152}"/>
              </a:ext>
            </a:extLst>
          </p:cNvPr>
          <p:cNvSpPr txBox="1"/>
          <p:nvPr/>
        </p:nvSpPr>
        <p:spPr>
          <a:xfrm>
            <a:off x="7088800" y="229664"/>
            <a:ext cx="310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4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Методы</a:t>
            </a:r>
            <a:endParaRPr lang="ru-RU" sz="4800" b="1" dirty="0">
              <a:solidFill>
                <a:schemeClr val="tx1">
                  <a:lumMod val="25000"/>
                  <a:lumOff val="75000"/>
                </a:schemeClr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</p:txBody>
      </p:sp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id="{4012EC87-2274-F082-1DEB-7DC449060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42857"/>
              </p:ext>
            </p:extLst>
          </p:nvPr>
        </p:nvGraphicFramePr>
        <p:xfrm>
          <a:off x="6724650" y="1257300"/>
          <a:ext cx="4933950" cy="3139440"/>
        </p:xfrm>
        <a:graphic>
          <a:graphicData uri="http://schemas.openxmlformats.org/drawingml/2006/table">
            <a:tbl>
              <a:tblPr/>
              <a:tblGrid>
                <a:gridCol w="1233763">
                  <a:extLst>
                    <a:ext uri="{9D8B030D-6E8A-4147-A177-3AD203B41FA5}">
                      <a16:colId xmlns:a16="http://schemas.microsoft.com/office/drawing/2014/main" val="2003151425"/>
                    </a:ext>
                  </a:extLst>
                </a:gridCol>
                <a:gridCol w="3700187">
                  <a:extLst>
                    <a:ext uri="{9D8B030D-6E8A-4147-A177-3AD203B41FA5}">
                      <a16:colId xmlns:a16="http://schemas.microsoft.com/office/drawing/2014/main" val="2029098338"/>
                    </a:ext>
                  </a:extLst>
                </a:gridCol>
              </a:tblGrid>
              <a:tr h="339738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HEAD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Запрашивает у сервера статус (размер, доступность) ресурса</a:t>
                      </a:r>
                      <a:endParaRPr lang="en-US" sz="16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124613"/>
                  </a:ext>
                </a:extLst>
              </a:tr>
              <a:tr h="194136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GET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Запрашивает у сервера извлечение ресурса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114340"/>
                  </a:ext>
                </a:extLst>
              </a:tr>
              <a:tr h="194136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POST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Запрашивает у сервера создание нового ресурса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19195"/>
                  </a:ext>
                </a:extLst>
              </a:tr>
              <a:tr h="339738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PUT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Запрашивает сервер отредактировать/обновить существующий ресурс</a:t>
                      </a:r>
                      <a:endParaRPr lang="en-US" sz="16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073906"/>
                  </a:ext>
                </a:extLst>
              </a:tr>
              <a:tr h="194136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DELETE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Запрашивает у сервера удаление ресурса</a:t>
                      </a:r>
                      <a:endParaRPr lang="en-US" sz="16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047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886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4E7998-D2AE-3186-453D-EB224C595B2A}"/>
              </a:ext>
            </a:extLst>
          </p:cNvPr>
          <p:cNvSpPr/>
          <p:nvPr/>
        </p:nvSpPr>
        <p:spPr>
          <a:xfrm>
            <a:off x="230800" y="95660"/>
            <a:ext cx="4383181" cy="841890"/>
          </a:xfrm>
          <a:prstGeom prst="rect">
            <a:avLst/>
          </a:prstGeom>
          <a:noFill/>
          <a:ln w="47625">
            <a:solidFill>
              <a:srgbClr val="61C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http</a:t>
            </a:r>
            <a:r>
              <a:rPr lang="ru-RU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-запрос</a:t>
            </a:r>
            <a:endParaRPr lang="en-US" sz="4000" b="1" i="1" spc="600" dirty="0">
              <a:solidFill>
                <a:schemeClr val="accent5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Рисунок 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F2D80BE-3A8A-1A12-107C-9275EF1DB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0" y="1085394"/>
            <a:ext cx="6097389" cy="4001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8D3C00-D136-8F53-619C-41BAB442522C}"/>
              </a:ext>
            </a:extLst>
          </p:cNvPr>
          <p:cNvSpPr txBox="1"/>
          <p:nvPr/>
        </p:nvSpPr>
        <p:spPr>
          <a:xfrm>
            <a:off x="230800" y="5437850"/>
            <a:ext cx="11730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4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HTTP/</a:t>
            </a:r>
            <a:r>
              <a:rPr lang="ru-RU" sz="4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Версия</a:t>
            </a:r>
            <a:endParaRPr lang="ru-RU" sz="4800" b="1" dirty="0">
              <a:solidFill>
                <a:schemeClr val="tx1">
                  <a:lumMod val="25000"/>
                  <a:lumOff val="75000"/>
                </a:schemeClr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Показывает, какую версию протокола нужно использовать в ответе сервера</a:t>
            </a:r>
          </a:p>
        </p:txBody>
      </p:sp>
    </p:spTree>
    <p:extLst>
      <p:ext uri="{BB962C8B-B14F-4D97-AF65-F5344CB8AC3E}">
        <p14:creationId xmlns:p14="http://schemas.microsoft.com/office/powerpoint/2010/main" val="76917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">
            <a:extLst>
              <a:ext uri="{FF2B5EF4-FFF2-40B4-BE49-F238E27FC236}">
                <a16:creationId xmlns:a16="http://schemas.microsoft.com/office/drawing/2014/main" id="{38584385-B7B2-77BB-1BE1-C7BE3345C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1025" y="830467"/>
            <a:ext cx="13354050" cy="519706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092B399-AC60-9420-7568-12982AF66B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8299" y="1305166"/>
              <a:ext cx="4758267" cy="2676525"/>
            </p:xfrm>
            <a:graphic>
              <a:graphicData uri="http://schemas.microsoft.com/office/powerpoint/2016/slidezoom">
                <pslz:sldZm>
                  <pslz:sldZmObj sldId="2131" cId="3573417669">
                    <pslz:zmPr id="{DF06DE01-B410-4429-9374-B0FFD3B4E5F4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267" cy="267652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092B399-AC60-9420-7568-12982AF66B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8299" y="1305166"/>
                <a:ext cx="4758267" cy="267652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952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21301-2F1A-3348-69D1-1882782D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185" y="0"/>
            <a:ext cx="13586194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417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34EFA2E-1202-B83A-D9C6-2A2ABC618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3" b="220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5E924461-D617-FD2C-CA3D-97ECA77F7015}"/>
              </a:ext>
            </a:extLst>
          </p:cNvPr>
          <p:cNvSpPr txBox="1">
            <a:spLocks/>
          </p:cNvSpPr>
          <p:nvPr/>
        </p:nvSpPr>
        <p:spPr>
          <a:xfrm>
            <a:off x="8747834" y="446208"/>
            <a:ext cx="3444166" cy="54075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21900" tIns="121900" rIns="121900" bIns="1219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>
              <a:lnSpc>
                <a:spcPct val="90000"/>
              </a:lnSpc>
            </a:pPr>
            <a:r>
              <a:rPr lang="ru-RU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Montserrat" panose="00000500000000000000" pitchFamily="2" charset="-52"/>
              </a:rPr>
              <a:t>ОСЕННИЙ СЕМЕСТР 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2024</a:t>
            </a:r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088571" y="3795552"/>
            <a:ext cx="10611122" cy="1528174"/>
          </a:xfrm>
          <a:effectLst/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ru-RU" sz="4000" dirty="0"/>
              <a:t>Клиент-серверная архитектура</a:t>
            </a:r>
          </a:p>
        </p:txBody>
      </p:sp>
      <p:sp>
        <p:nvSpPr>
          <p:cNvPr id="8" name="Google Shape;162;p38">
            <a:extLst>
              <a:ext uri="{FF2B5EF4-FFF2-40B4-BE49-F238E27FC236}">
                <a16:creationId xmlns:a16="http://schemas.microsoft.com/office/drawing/2014/main" id="{BE648A6A-0810-55A1-3D78-6AD20C98B0BF}"/>
              </a:ext>
            </a:extLst>
          </p:cNvPr>
          <p:cNvSpPr txBox="1">
            <a:spLocks/>
          </p:cNvSpPr>
          <p:nvPr/>
        </p:nvSpPr>
        <p:spPr>
          <a:xfrm>
            <a:off x="6970598" y="2332533"/>
            <a:ext cx="1994400" cy="64124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2800" dirty="0">
                <a:latin typeface="Montserrat" panose="00000500000000000000" pitchFamily="2" charset="-52"/>
              </a:rPr>
              <a:t>ЛЕКЦИЯ</a:t>
            </a:r>
          </a:p>
        </p:txBody>
      </p:sp>
      <p:sp>
        <p:nvSpPr>
          <p:cNvPr id="9" name="Google Shape;162;p38">
            <a:extLst>
              <a:ext uri="{FF2B5EF4-FFF2-40B4-BE49-F238E27FC236}">
                <a16:creationId xmlns:a16="http://schemas.microsoft.com/office/drawing/2014/main" id="{AB5D1ACA-1B7D-6C22-A15F-9ECC7FB70F3F}"/>
              </a:ext>
            </a:extLst>
          </p:cNvPr>
          <p:cNvSpPr txBox="1">
            <a:spLocks/>
          </p:cNvSpPr>
          <p:nvPr/>
        </p:nvSpPr>
        <p:spPr>
          <a:xfrm>
            <a:off x="9042900" y="2014475"/>
            <a:ext cx="1547500" cy="1277366"/>
          </a:xfrm>
          <a:prstGeom prst="rect">
            <a:avLst/>
          </a:prstGeom>
          <a:noFill/>
          <a:ln w="76200">
            <a:solidFill>
              <a:srgbClr val="FFFFFF"/>
            </a:solidFill>
          </a:ln>
          <a:effectLst/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ru-RU" dirty="0">
              <a:solidFill>
                <a:srgbClr val="00B0F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163;p38">
            <a:extLst>
              <a:ext uri="{FF2B5EF4-FFF2-40B4-BE49-F238E27FC236}">
                <a16:creationId xmlns:a16="http://schemas.microsoft.com/office/drawing/2014/main" id="{26D52B21-34A5-8536-F073-4F426034F5BC}"/>
              </a:ext>
            </a:extLst>
          </p:cNvPr>
          <p:cNvSpPr txBox="1">
            <a:spLocks/>
          </p:cNvSpPr>
          <p:nvPr/>
        </p:nvSpPr>
        <p:spPr>
          <a:xfrm>
            <a:off x="8570976" y="0"/>
            <a:ext cx="3621024" cy="42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en-US" sz="1600" dirty="0" err="1">
                <a:solidFill>
                  <a:schemeClr val="accent6">
                    <a:lumMod val="25000"/>
                    <a:lumOff val="75000"/>
                  </a:schemeClr>
                </a:solidFill>
              </a:rPr>
              <a:t>Toraighyrov</a:t>
            </a:r>
            <a:r>
              <a:rPr lang="en-US" sz="1600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University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273BD609-50AB-1633-AD4B-97530C1FD0E5}"/>
              </a:ext>
            </a:extLst>
          </p:cNvPr>
          <p:cNvSpPr txBox="1">
            <a:spLocks/>
          </p:cNvSpPr>
          <p:nvPr/>
        </p:nvSpPr>
        <p:spPr>
          <a:xfrm>
            <a:off x="5903959" y="110558"/>
            <a:ext cx="6277882" cy="6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ru-RU" sz="1400" dirty="0">
                <a:solidFill>
                  <a:schemeClr val="bg1"/>
                </a:solidFill>
              </a:rPr>
              <a:t>Веб-программирование </a:t>
            </a:r>
            <a:r>
              <a:rPr lang="en-US" sz="1400" dirty="0" err="1">
                <a:solidFill>
                  <a:schemeClr val="bg1"/>
                </a:solidFill>
              </a:rPr>
              <a:t>PHP+MySQL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5D34480-7343-33B2-EC8C-E5351AF9B085}"/>
              </a:ext>
            </a:extLst>
          </p:cNvPr>
          <p:cNvCxnSpPr>
            <a:cxnSpLocks/>
          </p:cNvCxnSpPr>
          <p:nvPr/>
        </p:nvCxnSpPr>
        <p:spPr>
          <a:xfrm>
            <a:off x="2394857" y="5323726"/>
            <a:ext cx="930483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654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4E7998-D2AE-3186-453D-EB224C595B2A}"/>
              </a:ext>
            </a:extLst>
          </p:cNvPr>
          <p:cNvSpPr/>
          <p:nvPr/>
        </p:nvSpPr>
        <p:spPr>
          <a:xfrm>
            <a:off x="3904410" y="95660"/>
            <a:ext cx="4383181" cy="841890"/>
          </a:xfrm>
          <a:prstGeom prst="rect">
            <a:avLst/>
          </a:prstGeom>
          <a:noFill/>
          <a:ln w="47625">
            <a:solidFill>
              <a:srgbClr val="61C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http-</a:t>
            </a:r>
            <a:r>
              <a:rPr lang="ru-RU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ответ</a:t>
            </a:r>
            <a:endParaRPr lang="en-US" sz="4000" b="1" i="1" spc="600" dirty="0">
              <a:solidFill>
                <a:schemeClr val="accent5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383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4E7998-D2AE-3186-453D-EB224C595B2A}"/>
              </a:ext>
            </a:extLst>
          </p:cNvPr>
          <p:cNvSpPr/>
          <p:nvPr/>
        </p:nvSpPr>
        <p:spPr>
          <a:xfrm>
            <a:off x="3904410" y="95660"/>
            <a:ext cx="4383181" cy="841890"/>
          </a:xfrm>
          <a:prstGeom prst="rect">
            <a:avLst/>
          </a:prstGeom>
          <a:noFill/>
          <a:ln w="47625">
            <a:solidFill>
              <a:srgbClr val="61C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http-</a:t>
            </a:r>
            <a:r>
              <a:rPr lang="ru-RU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ответ</a:t>
            </a:r>
            <a:endParaRPr lang="en-US" sz="4000" b="1" i="1" spc="600" dirty="0">
              <a:solidFill>
                <a:schemeClr val="accent5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9C510-E4EF-BE8F-E759-A8239870FB5E}"/>
              </a:ext>
            </a:extLst>
          </p:cNvPr>
          <p:cNvSpPr txBox="1"/>
          <p:nvPr/>
        </p:nvSpPr>
        <p:spPr>
          <a:xfrm>
            <a:off x="479765" y="1602906"/>
            <a:ext cx="112324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00B0F0"/>
                </a:solidFill>
                <a:latin typeface="Montserrat" panose="00000500000000000000" pitchFamily="2" charset="-52"/>
              </a:rPr>
              <a:t>HTTP/1.1      </a:t>
            </a:r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2" charset="-52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70984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C19439-FB0C-5CB5-E0A0-68B2F7A2BDF2}"/>
              </a:ext>
            </a:extLst>
          </p:cNvPr>
          <p:cNvGraphicFramePr>
            <a:graphicFrameLocks noGrp="1"/>
          </p:cNvGraphicFramePr>
          <p:nvPr/>
        </p:nvGraphicFramePr>
        <p:xfrm>
          <a:off x="292101" y="1832186"/>
          <a:ext cx="11531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666">
                  <a:extLst>
                    <a:ext uri="{9D8B030D-6E8A-4147-A177-3AD203B41FA5}">
                      <a16:colId xmlns:a16="http://schemas.microsoft.com/office/drawing/2014/main" val="3310926132"/>
                    </a:ext>
                  </a:extLst>
                </a:gridCol>
                <a:gridCol w="1142057">
                  <a:extLst>
                    <a:ext uri="{9D8B030D-6E8A-4147-A177-3AD203B41FA5}">
                      <a16:colId xmlns:a16="http://schemas.microsoft.com/office/drawing/2014/main" val="4067636077"/>
                    </a:ext>
                  </a:extLst>
                </a:gridCol>
                <a:gridCol w="2484669">
                  <a:extLst>
                    <a:ext uri="{9D8B030D-6E8A-4147-A177-3AD203B41FA5}">
                      <a16:colId xmlns:a16="http://schemas.microsoft.com/office/drawing/2014/main" val="4087309983"/>
                    </a:ext>
                  </a:extLst>
                </a:gridCol>
                <a:gridCol w="5684208">
                  <a:extLst>
                    <a:ext uri="{9D8B030D-6E8A-4147-A177-3AD203B41FA5}">
                      <a16:colId xmlns:a16="http://schemas.microsoft.com/office/drawing/2014/main" val="2400121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Статус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Код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Сообщение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Описание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8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8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2" charset="-52"/>
                        </a:rPr>
                        <a:t>SUCCESS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200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OK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Успешное выполнение запроса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8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80258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2" charset="-52"/>
                        </a:rPr>
                        <a:t>REDIRECTION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2C94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301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2C94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Moved Permanently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2C94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Запрошенный ресурс был перемещен на постоянной основе на новый URL-адрес.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2C94">
                        <a:alpha val="8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6180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302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2C94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Found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2C94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Запрошенный ресурс временно перемещен на другой URL-адрес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2C94">
                        <a:alpha val="8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4481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2" charset="-52"/>
                        </a:rPr>
                        <a:t>CLIENT ERROR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0C29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401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0C29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Unauthorized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0C29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Для доступа к запрошенному ресурсу требуется аутентификация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0C29">
                        <a:alpha val="8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7140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403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0C29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Forbidden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0C29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Сервер понял запрос, но отказывает в доступе к запрошенному ресурсу.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0C29">
                        <a:alpha val="8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3541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404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0C29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Not Found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0C29">
                        <a:alpha val="8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Сервер не может найти запрошенный ресурс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0C29">
                        <a:alpha val="8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5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2" charset="-52"/>
                        </a:rPr>
                        <a:t>SERVER ERROR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  <a:lumOff val="2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  <a:lumOff val="25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Internal Server Error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  <a:lumOff val="25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На сервере произошла внутренняя ошибка, которая препятствует выполнению запроса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  <a:lumOff val="25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6384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DD79405-3D28-C14F-4F50-3B6D0C6FA790}"/>
              </a:ext>
            </a:extLst>
          </p:cNvPr>
          <p:cNvSpPr/>
          <p:nvPr/>
        </p:nvSpPr>
        <p:spPr>
          <a:xfrm>
            <a:off x="3904410" y="95660"/>
            <a:ext cx="4383181" cy="841890"/>
          </a:xfrm>
          <a:prstGeom prst="rect">
            <a:avLst/>
          </a:prstGeom>
          <a:noFill/>
          <a:ln w="47625">
            <a:solidFill>
              <a:srgbClr val="61C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http-</a:t>
            </a:r>
            <a:r>
              <a:rPr lang="ru-RU" sz="4000" b="1" i="1" spc="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ответ</a:t>
            </a:r>
            <a:endParaRPr lang="en-US" sz="4000" b="1" i="1" spc="600" dirty="0">
              <a:solidFill>
                <a:schemeClr val="accent5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402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FE2051-50EA-45A7-5EE0-D8C683033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r="220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1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6D6381-5D7A-E9E8-70C3-B91322F6A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92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2416DB-E7D7-DA7E-64B9-AC38C239BBBD}"/>
              </a:ext>
            </a:extLst>
          </p:cNvPr>
          <p:cNvGrpSpPr/>
          <p:nvPr/>
        </p:nvGrpSpPr>
        <p:grpSpPr>
          <a:xfrm>
            <a:off x="1295400" y="1789675"/>
            <a:ext cx="9601200" cy="2934725"/>
            <a:chOff x="944880" y="1789675"/>
            <a:chExt cx="9601200" cy="293472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487FB03-0BFE-E179-9B72-2FA56408A115}"/>
                </a:ext>
              </a:extLst>
            </p:cNvPr>
            <p:cNvSpPr/>
            <p:nvPr/>
          </p:nvSpPr>
          <p:spPr>
            <a:xfrm>
              <a:off x="944880" y="1874520"/>
              <a:ext cx="2849880" cy="284988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Веб-браузер</a:t>
              </a:r>
              <a:endPara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4F1375-BD57-9502-3541-B0B3C8F4030E}"/>
                </a:ext>
              </a:extLst>
            </p:cNvPr>
            <p:cNvSpPr/>
            <p:nvPr/>
          </p:nvSpPr>
          <p:spPr>
            <a:xfrm>
              <a:off x="7696200" y="1874520"/>
              <a:ext cx="2849880" cy="284988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Веб-сервер</a:t>
              </a:r>
              <a:endPara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C26B1DA-E503-2FF1-8CB6-6715AACDE759}"/>
                </a:ext>
              </a:extLst>
            </p:cNvPr>
            <p:cNvCxnSpPr/>
            <p:nvPr/>
          </p:nvCxnSpPr>
          <p:spPr>
            <a:xfrm>
              <a:off x="4267200" y="2606040"/>
              <a:ext cx="2895600" cy="0"/>
            </a:xfrm>
            <a:prstGeom prst="straightConnector1">
              <a:avLst/>
            </a:prstGeom>
            <a:ln w="793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BB983DA1-FDF9-A40F-1788-E4397B8B7E42}"/>
                </a:ext>
              </a:extLst>
            </p:cNvPr>
            <p:cNvSpPr txBox="1"/>
            <p:nvPr/>
          </p:nvSpPr>
          <p:spPr>
            <a:xfrm>
              <a:off x="4636827" y="1789675"/>
              <a:ext cx="21563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Запросы</a:t>
              </a:r>
              <a:endPara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2D02A212-4429-B6CB-A913-63241C108663}"/>
                </a:ext>
              </a:extLst>
            </p:cNvPr>
            <p:cNvSpPr txBox="1"/>
            <p:nvPr/>
          </p:nvSpPr>
          <p:spPr>
            <a:xfrm>
              <a:off x="4636827" y="4139625"/>
              <a:ext cx="21563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Ответы</a:t>
              </a:r>
              <a:endPara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3502E3-8989-47F3-48EF-BCC573EFC49E}"/>
              </a:ext>
            </a:extLst>
          </p:cNvPr>
          <p:cNvCxnSpPr>
            <a:cxnSpLocks/>
          </p:cNvCxnSpPr>
          <p:nvPr/>
        </p:nvCxnSpPr>
        <p:spPr>
          <a:xfrm flipH="1">
            <a:off x="4617720" y="3962207"/>
            <a:ext cx="2895600" cy="0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328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2416DB-E7D7-DA7E-64B9-AC38C239BBBD}"/>
              </a:ext>
            </a:extLst>
          </p:cNvPr>
          <p:cNvGrpSpPr/>
          <p:nvPr/>
        </p:nvGrpSpPr>
        <p:grpSpPr>
          <a:xfrm>
            <a:off x="1295400" y="1789675"/>
            <a:ext cx="9601200" cy="2934725"/>
            <a:chOff x="944880" y="1789675"/>
            <a:chExt cx="9601200" cy="293472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487FB03-0BFE-E179-9B72-2FA56408A115}"/>
                </a:ext>
              </a:extLst>
            </p:cNvPr>
            <p:cNvSpPr/>
            <p:nvPr/>
          </p:nvSpPr>
          <p:spPr>
            <a:xfrm>
              <a:off x="944880" y="1874520"/>
              <a:ext cx="2849880" cy="284988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Веб-браузер</a:t>
              </a:r>
              <a:endPara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4F1375-BD57-9502-3541-B0B3C8F4030E}"/>
                </a:ext>
              </a:extLst>
            </p:cNvPr>
            <p:cNvSpPr/>
            <p:nvPr/>
          </p:nvSpPr>
          <p:spPr>
            <a:xfrm>
              <a:off x="7696200" y="1874520"/>
              <a:ext cx="2849880" cy="284988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C26B1DA-E503-2FF1-8CB6-6715AACDE759}"/>
                </a:ext>
              </a:extLst>
            </p:cNvPr>
            <p:cNvCxnSpPr/>
            <p:nvPr/>
          </p:nvCxnSpPr>
          <p:spPr>
            <a:xfrm>
              <a:off x="4267200" y="2606040"/>
              <a:ext cx="2895600" cy="0"/>
            </a:xfrm>
            <a:prstGeom prst="straightConnector1">
              <a:avLst/>
            </a:prstGeom>
            <a:ln w="793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BB983DA1-FDF9-A40F-1788-E4397B8B7E42}"/>
                </a:ext>
              </a:extLst>
            </p:cNvPr>
            <p:cNvSpPr txBox="1"/>
            <p:nvPr/>
          </p:nvSpPr>
          <p:spPr>
            <a:xfrm>
              <a:off x="4636827" y="1789675"/>
              <a:ext cx="21563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Запросы</a:t>
              </a:r>
              <a:endPara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2D02A212-4429-B6CB-A913-63241C108663}"/>
                </a:ext>
              </a:extLst>
            </p:cNvPr>
            <p:cNvSpPr txBox="1"/>
            <p:nvPr/>
          </p:nvSpPr>
          <p:spPr>
            <a:xfrm>
              <a:off x="4636827" y="4139625"/>
              <a:ext cx="21563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Ответы</a:t>
              </a:r>
              <a:endPara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3502E3-8989-47F3-48EF-BCC573EFC49E}"/>
              </a:ext>
            </a:extLst>
          </p:cNvPr>
          <p:cNvCxnSpPr>
            <a:cxnSpLocks/>
          </p:cNvCxnSpPr>
          <p:nvPr/>
        </p:nvCxnSpPr>
        <p:spPr>
          <a:xfrm flipH="1">
            <a:off x="4617720" y="3962207"/>
            <a:ext cx="2895600" cy="0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084B4C-1F3E-FA65-5183-6D480947113A}"/>
              </a:ext>
            </a:extLst>
          </p:cNvPr>
          <p:cNvGrpSpPr/>
          <p:nvPr/>
        </p:nvGrpSpPr>
        <p:grpSpPr>
          <a:xfrm>
            <a:off x="8441482" y="2533130"/>
            <a:ext cx="2060356" cy="1791739"/>
            <a:chOff x="8065827" y="2506981"/>
            <a:chExt cx="2060356" cy="1791739"/>
          </a:xfrm>
        </p:grpSpPr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19868DDD-5C9C-111E-F4D6-4F6D5860F6C6}"/>
                </a:ext>
              </a:extLst>
            </p:cNvPr>
            <p:cNvSpPr/>
            <p:nvPr/>
          </p:nvSpPr>
          <p:spPr>
            <a:xfrm>
              <a:off x="8065827" y="2506981"/>
              <a:ext cx="2060356" cy="79247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atin typeface="Consolas" panose="020B0609020204030204" pitchFamily="49" charset="0"/>
                </a:rPr>
                <a:t>файлы</a:t>
              </a:r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8" name="Oval 3">
              <a:extLst>
                <a:ext uri="{FF2B5EF4-FFF2-40B4-BE49-F238E27FC236}">
                  <a16:creationId xmlns:a16="http://schemas.microsoft.com/office/drawing/2014/main" id="{3B32E067-F6AB-B857-68D5-F2922841289F}"/>
                </a:ext>
              </a:extLst>
            </p:cNvPr>
            <p:cNvSpPr/>
            <p:nvPr/>
          </p:nvSpPr>
          <p:spPr>
            <a:xfrm>
              <a:off x="8065827" y="3506241"/>
              <a:ext cx="2060356" cy="79247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panose="020B0609020204030204" pitchFamily="49" charset="0"/>
                </a:rPr>
                <a:t>http</a:t>
              </a:r>
              <a:r>
                <a:rPr lang="ru-RU" sz="1600" dirty="0">
                  <a:latin typeface="Consolas" panose="020B0609020204030204" pitchFamily="49" charset="0"/>
                </a:rPr>
                <a:t>-сервер</a:t>
              </a:r>
              <a:endParaRPr lang="en-US" sz="1600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74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EBBEDA-E2C3-DA30-1967-CF91B5725660}"/>
              </a:ext>
            </a:extLst>
          </p:cNvPr>
          <p:cNvSpPr txBox="1"/>
          <p:nvPr/>
        </p:nvSpPr>
        <p:spPr>
          <a:xfrm>
            <a:off x="230800" y="2644170"/>
            <a:ext cx="117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48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Веб-сервер</a:t>
            </a: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Серверное программное обеспечение для управления данными, для контроля доступа пользователей, получения и отправки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2231579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ручка, пишущий прибор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C82D72C-483A-A6CB-6206-F402CE28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44" y="771753"/>
            <a:ext cx="4058465" cy="1547290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6" name="Рисунок 5" descr="Изображение выглядит как Шрифт, Графика, графический дизайн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A75C7E-E049-FDFA-911A-760103D29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76" y="771753"/>
            <a:ext cx="4608286" cy="1547290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8" name="Рисунок 7" descr="Изображение выглядит как белый, дизайн, логотип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09C690D-E331-6FA3-34CB-501E9E80B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44" y="2525486"/>
            <a:ext cx="4680856" cy="31954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Графика, дизайн, логотип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B6F0EA3-3E7C-45E6-8BAD-AF54B30B5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2958881"/>
            <a:ext cx="4294841" cy="232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51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DC7293-064C-EAA3-749E-27BBE575A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30" y="0"/>
            <a:ext cx="9251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EBBEDA-E2C3-DA30-1967-CF91B5725660}"/>
              </a:ext>
            </a:extLst>
          </p:cNvPr>
          <p:cNvSpPr txBox="1"/>
          <p:nvPr/>
        </p:nvSpPr>
        <p:spPr>
          <a:xfrm>
            <a:off x="230800" y="2644170"/>
            <a:ext cx="117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48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Клиент-серверная архитектура </a:t>
            </a: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модель взаимодействия, где клиент (браузер) отправляет запросы на сервер, а сервер обрабатывает эти запросы и возвращает ответ</a:t>
            </a:r>
          </a:p>
        </p:txBody>
      </p:sp>
    </p:spTree>
    <p:extLst>
      <p:ext uri="{BB962C8B-B14F-4D97-AF65-F5344CB8AC3E}">
        <p14:creationId xmlns:p14="http://schemas.microsoft.com/office/powerpoint/2010/main" val="223752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EBBEDA-E2C3-DA30-1967-CF91B5725660}"/>
              </a:ext>
            </a:extLst>
          </p:cNvPr>
          <p:cNvSpPr txBox="1"/>
          <p:nvPr/>
        </p:nvSpPr>
        <p:spPr>
          <a:xfrm>
            <a:off x="230800" y="2644170"/>
            <a:ext cx="1173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48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API</a:t>
            </a:r>
            <a:endParaRPr lang="ru-RU" sz="4800" b="1" dirty="0">
              <a:solidFill>
                <a:schemeClr val="tx1">
                  <a:lumMod val="25000"/>
                  <a:lumOff val="75000"/>
                </a:schemeClr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Программный интерфейс приложения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Список запросов и параметров, которые имеют смысл для кода, которые обрабатывает эти запросы на стороне сервера</a:t>
            </a:r>
          </a:p>
        </p:txBody>
      </p:sp>
    </p:spTree>
    <p:extLst>
      <p:ext uri="{BB962C8B-B14F-4D97-AF65-F5344CB8AC3E}">
        <p14:creationId xmlns:p14="http://schemas.microsoft.com/office/powerpoint/2010/main" val="1752473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EBBEDA-E2C3-DA30-1967-CF91B5725660}"/>
              </a:ext>
            </a:extLst>
          </p:cNvPr>
          <p:cNvSpPr txBox="1"/>
          <p:nvPr/>
        </p:nvSpPr>
        <p:spPr>
          <a:xfrm>
            <a:off x="230800" y="278342"/>
            <a:ext cx="117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48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API</a:t>
            </a:r>
            <a:endParaRPr lang="ru-RU" sz="4800" b="1" dirty="0">
              <a:solidFill>
                <a:schemeClr val="tx1">
                  <a:lumMod val="25000"/>
                  <a:lumOff val="75000"/>
                </a:schemeClr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F311F-185B-3530-7369-10CF65853183}"/>
              </a:ext>
            </a:extLst>
          </p:cNvPr>
          <p:cNvSpPr txBox="1"/>
          <p:nvPr/>
        </p:nvSpPr>
        <p:spPr>
          <a:xfrm>
            <a:off x="230800" y="1109339"/>
            <a:ext cx="1173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Способ общения одной программы с другой</a:t>
            </a:r>
          </a:p>
          <a:p>
            <a:pPr>
              <a:buClr>
                <a:schemeClr val="bg1"/>
              </a:buClr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 создаёт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HTTP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-запрос в рамках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API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 их обрабатывает и возвращает ответ</a:t>
            </a: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 может реагировать на ответ</a:t>
            </a:r>
          </a:p>
        </p:txBody>
      </p:sp>
    </p:spTree>
    <p:extLst>
      <p:ext uri="{BB962C8B-B14F-4D97-AF65-F5344CB8AC3E}">
        <p14:creationId xmlns:p14="http://schemas.microsoft.com/office/powerpoint/2010/main" val="1991982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3BECAF5-3615-1921-DB73-A38F5824E632}"/>
              </a:ext>
            </a:extLst>
          </p:cNvPr>
          <p:cNvSpPr txBox="1"/>
          <p:nvPr/>
        </p:nvSpPr>
        <p:spPr>
          <a:xfrm>
            <a:off x="230800" y="670227"/>
            <a:ext cx="110613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48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REST API</a:t>
            </a:r>
            <a:endParaRPr lang="ru-RU" sz="4800" b="1" dirty="0">
              <a:solidFill>
                <a:schemeClr val="tx1">
                  <a:lumMod val="25000"/>
                  <a:lumOff val="75000"/>
                </a:schemeClr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Один из самых распространенных типов,  обеспечивающих взаимодействие с ресурсами с помощью обычных 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HTTP-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запросов (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GET, POST, PUT, DELETE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.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0840C5C-391A-E4B3-6AEE-68B2DF0C1C7E}"/>
              </a:ext>
            </a:extLst>
          </p:cNvPr>
          <p:cNvSpPr txBox="1"/>
          <p:nvPr/>
        </p:nvSpPr>
        <p:spPr>
          <a:xfrm>
            <a:off x="230800" y="2400925"/>
            <a:ext cx="110613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3600" b="1" dirty="0">
                <a:solidFill>
                  <a:srgbClr val="6FBB5C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Ресурс</a:t>
            </a:r>
          </a:p>
          <a:p>
            <a:pPr>
              <a:buClr>
                <a:schemeClr val="bg1"/>
              </a:buClr>
            </a:pPr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любая сущность или объект, о котором можно получить информацию или с которым можно взаимодействовать через этот API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726A13A5-68BC-8CB9-2A34-983E801356BF}"/>
              </a:ext>
            </a:extLst>
          </p:cNvPr>
          <p:cNvSpPr txBox="1"/>
          <p:nvPr/>
        </p:nvSpPr>
        <p:spPr>
          <a:xfrm>
            <a:off x="230800" y="3823846"/>
            <a:ext cx="11061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600" b="1" dirty="0">
                <a:solidFill>
                  <a:srgbClr val="6FBB5C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JSON</a:t>
            </a:r>
            <a:r>
              <a:rPr lang="ru-RU" sz="3600" b="1" dirty="0">
                <a:solidFill>
                  <a:srgbClr val="6FBB5C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-объект</a:t>
            </a:r>
          </a:p>
          <a:p>
            <a:pPr>
              <a:buClr>
                <a:schemeClr val="bg1"/>
              </a:buClr>
            </a:pPr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неупорядоченная коллекция пар "ключ: значение", заключенная в фигурные скобки «</a:t>
            </a:r>
            <a:r>
              <a:rPr lang="ru-RU" sz="1600" b="1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{ }</a:t>
            </a:r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967150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CBF66E-3378-EC8B-D738-B4C0F3077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8242"/>
            <a:ext cx="12192000" cy="51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86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F64FFE-1EE9-A5F5-41C8-79968A243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A20337EC-CD15-F62B-4E96-11C4CAE020B7}"/>
              </a:ext>
            </a:extLst>
          </p:cNvPr>
          <p:cNvSpPr txBox="1"/>
          <p:nvPr/>
        </p:nvSpPr>
        <p:spPr>
          <a:xfrm>
            <a:off x="308067" y="337233"/>
            <a:ext cx="11575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Содержимое веб-страниц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33C9431-C4B6-B864-1F81-6D86F94CB0F6}"/>
              </a:ext>
            </a:extLst>
          </p:cNvPr>
          <p:cNvSpPr txBox="1"/>
          <p:nvPr/>
        </p:nvSpPr>
        <p:spPr>
          <a:xfrm>
            <a:off x="616133" y="1276741"/>
            <a:ext cx="108501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4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Разметка страницы</a:t>
            </a:r>
          </a:p>
          <a:p>
            <a:pPr marL="80010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4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Стилевая информация</a:t>
            </a:r>
          </a:p>
          <a:p>
            <a:pPr marL="80010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4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Скрипты</a:t>
            </a:r>
          </a:p>
          <a:p>
            <a:pPr marL="80010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4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Медиа-контент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317EC80-0C96-8654-7715-F6A28460BD57}"/>
              </a:ext>
            </a:extLst>
          </p:cNvPr>
          <p:cNvSpPr txBox="1"/>
          <p:nvPr/>
        </p:nvSpPr>
        <p:spPr>
          <a:xfrm>
            <a:off x="8432800" y="1276741"/>
            <a:ext cx="2525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4400" b="1" dirty="0">
                <a:solidFill>
                  <a:srgbClr val="00B050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HTML</a:t>
            </a:r>
            <a:endParaRPr lang="ru-RU" sz="4400" b="1" dirty="0">
              <a:solidFill>
                <a:srgbClr val="00B050"/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003AE-15B8-6A97-4F8F-6CA6459EFD63}"/>
              </a:ext>
            </a:extLst>
          </p:cNvPr>
          <p:cNvSpPr txBox="1"/>
          <p:nvPr/>
        </p:nvSpPr>
        <p:spPr>
          <a:xfrm>
            <a:off x="8432800" y="1954638"/>
            <a:ext cx="2525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4400" b="1" dirty="0">
                <a:solidFill>
                  <a:srgbClr val="00B050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CSS</a:t>
            </a:r>
            <a:endParaRPr lang="ru-RU" sz="4400" b="1" dirty="0">
              <a:solidFill>
                <a:srgbClr val="00B050"/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356E0-5AC1-7AA6-38FE-980EAC71477D}"/>
              </a:ext>
            </a:extLst>
          </p:cNvPr>
          <p:cNvSpPr txBox="1"/>
          <p:nvPr/>
        </p:nvSpPr>
        <p:spPr>
          <a:xfrm>
            <a:off x="8432800" y="2677124"/>
            <a:ext cx="3585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4400" b="1" dirty="0">
                <a:solidFill>
                  <a:srgbClr val="00B050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JavaScript</a:t>
            </a:r>
            <a:endParaRPr lang="ru-RU" sz="4400" b="1" dirty="0">
              <a:solidFill>
                <a:srgbClr val="00B050"/>
              </a:solidFill>
              <a:latin typeface="Montserrat" panose="00000500000000000000" pitchFamily="2" charset="-52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69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275147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B4E58F-8C2A-34CE-20A5-8B7DFAA2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2" y="1048305"/>
            <a:ext cx="117723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52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1163AB-8726-BAE6-E389-7FA27A9A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2508424"/>
            <a:ext cx="10620152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10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B4E58F-8C2A-34CE-20A5-8B7DFAA2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2" y="1048305"/>
            <a:ext cx="117723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9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6">
            <a:extLst>
              <a:ext uri="{FF2B5EF4-FFF2-40B4-BE49-F238E27FC236}">
                <a16:creationId xmlns:a16="http://schemas.microsoft.com/office/drawing/2014/main" id="{DE7E6FF0-315C-9334-D2BF-CE06E3BAF249}"/>
              </a:ext>
            </a:extLst>
          </p:cNvPr>
          <p:cNvSpPr txBox="1"/>
          <p:nvPr/>
        </p:nvSpPr>
        <p:spPr>
          <a:xfrm>
            <a:off x="212769" y="2321005"/>
            <a:ext cx="1161637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First Heading</a:t>
            </a:r>
          </a:p>
          <a:p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first paragraph.</a:t>
            </a:r>
          </a:p>
        </p:txBody>
      </p:sp>
    </p:spTree>
    <p:extLst>
      <p:ext uri="{BB962C8B-B14F-4D97-AF65-F5344CB8AC3E}">
        <p14:creationId xmlns:p14="http://schemas.microsoft.com/office/powerpoint/2010/main" val="255766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984114" y="1149199"/>
            <a:ext cx="2409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BE491-3675-299E-5740-A6E71D108880}"/>
              </a:ext>
            </a:extLst>
          </p:cNvPr>
          <p:cNvSpPr txBox="1"/>
          <p:nvPr/>
        </p:nvSpPr>
        <p:spPr>
          <a:xfrm>
            <a:off x="7709943" y="1149199"/>
            <a:ext cx="397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База данных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EFF1221-7783-D3A2-CC61-B7D97F7BD9A3}"/>
              </a:ext>
            </a:extLst>
          </p:cNvPr>
          <p:cNvSpPr txBox="1"/>
          <p:nvPr/>
        </p:nvSpPr>
        <p:spPr>
          <a:xfrm>
            <a:off x="4439643" y="1149199"/>
            <a:ext cx="263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</a:t>
            </a:r>
          </a:p>
        </p:txBody>
      </p:sp>
    </p:spTree>
    <p:extLst>
      <p:ext uri="{BB962C8B-B14F-4D97-AF65-F5344CB8AC3E}">
        <p14:creationId xmlns:p14="http://schemas.microsoft.com/office/powerpoint/2010/main" val="3335277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9B069E-73F9-FE6E-4065-25401F5C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2" y="1048305"/>
            <a:ext cx="117723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0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C909D1-9020-087D-34B8-F4B13980B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2" y="1048305"/>
            <a:ext cx="117723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79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F9509A-EC8D-EEA7-D0AE-7D6AAA18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2" y="1048305"/>
            <a:ext cx="117723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73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0E18E9-7FCA-3714-C788-B1342DDD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2" y="1048305"/>
            <a:ext cx="117723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E7B785-F24C-60BE-D9E8-7F8AC6FA2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2" y="560583"/>
            <a:ext cx="11772396" cy="57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90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7E0D5-DF70-1246-4F12-BCBBB6B9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2" y="560583"/>
            <a:ext cx="11772396" cy="57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3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79168F4-D2C0-AB88-B4FF-EA3A6095B2BE}"/>
              </a:ext>
            </a:extLst>
          </p:cNvPr>
          <p:cNvSpPr/>
          <p:nvPr/>
        </p:nvSpPr>
        <p:spPr>
          <a:xfrm>
            <a:off x="266700" y="323849"/>
            <a:ext cx="11620500" cy="63690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747FDCF-3F0F-A3C2-5A39-1C674D5FAA6B}"/>
              </a:ext>
            </a:extLst>
          </p:cNvPr>
          <p:cNvSpPr txBox="1"/>
          <p:nvPr/>
        </p:nvSpPr>
        <p:spPr>
          <a:xfrm>
            <a:off x="304801" y="273050"/>
            <a:ext cx="1955800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</a:rPr>
              <a:t>&lt;html&gt;</a:t>
            </a: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1FC2D7-503B-A6DC-ADBE-3F38045D2F35}"/>
              </a:ext>
            </a:extLst>
          </p:cNvPr>
          <p:cNvSpPr/>
          <p:nvPr/>
        </p:nvSpPr>
        <p:spPr>
          <a:xfrm>
            <a:off x="647700" y="755649"/>
            <a:ext cx="10896600" cy="2203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E7BE370-AD51-F4A7-E510-58A91F443521}"/>
              </a:ext>
            </a:extLst>
          </p:cNvPr>
          <p:cNvSpPr/>
          <p:nvPr/>
        </p:nvSpPr>
        <p:spPr>
          <a:xfrm>
            <a:off x="647700" y="3270249"/>
            <a:ext cx="10896600" cy="30035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CC9F1FD-0D2C-834D-471F-08B9F67867FC}"/>
              </a:ext>
            </a:extLst>
          </p:cNvPr>
          <p:cNvSpPr/>
          <p:nvPr/>
        </p:nvSpPr>
        <p:spPr>
          <a:xfrm>
            <a:off x="1422400" y="4083286"/>
            <a:ext cx="9944100" cy="16698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44320D5-C1AD-4C27-3E61-CA81E99441B9}"/>
              </a:ext>
            </a:extLst>
          </p:cNvPr>
          <p:cNvSpPr/>
          <p:nvPr/>
        </p:nvSpPr>
        <p:spPr>
          <a:xfrm>
            <a:off x="1422400" y="1551839"/>
            <a:ext cx="9944100" cy="6110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5C2A154-AD3C-C32D-FA79-2B570BA23E72}"/>
              </a:ext>
            </a:extLst>
          </p:cNvPr>
          <p:cNvSpPr txBox="1"/>
          <p:nvPr/>
        </p:nvSpPr>
        <p:spPr>
          <a:xfrm>
            <a:off x="654050" y="703023"/>
            <a:ext cx="19558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</a:rPr>
              <a:t>&lt;head&gt;</a:t>
            </a: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BB23691C-6785-B4BB-EC79-D5FA376363CA}"/>
              </a:ext>
            </a:extLst>
          </p:cNvPr>
          <p:cNvSpPr txBox="1"/>
          <p:nvPr/>
        </p:nvSpPr>
        <p:spPr>
          <a:xfrm>
            <a:off x="730250" y="3339822"/>
            <a:ext cx="195580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</a:rPr>
              <a:t>&lt;body&gt;</a:t>
            </a: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A1B2C523-736D-49C7-1FAE-E64E57558893}"/>
              </a:ext>
            </a:extLst>
          </p:cNvPr>
          <p:cNvSpPr txBox="1"/>
          <p:nvPr/>
        </p:nvSpPr>
        <p:spPr>
          <a:xfrm>
            <a:off x="1422400" y="1641930"/>
            <a:ext cx="52990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</a:rPr>
              <a:t>&lt;title&gt;Page Title&lt;/title&gt;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399A8ABA-3F61-FB31-DB1D-E652BC9621AF}"/>
              </a:ext>
            </a:extLst>
          </p:cNvPr>
          <p:cNvSpPr txBox="1"/>
          <p:nvPr/>
        </p:nvSpPr>
        <p:spPr>
          <a:xfrm>
            <a:off x="1987551" y="4341137"/>
            <a:ext cx="5299074" cy="43088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</a:rPr>
              <a:t>&lt;h1&gt;My First Heading&lt;h1&gt;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607DFF6B-7CF2-538A-906B-BD843EE62345}"/>
              </a:ext>
            </a:extLst>
          </p:cNvPr>
          <p:cNvSpPr txBox="1"/>
          <p:nvPr/>
        </p:nvSpPr>
        <p:spPr>
          <a:xfrm>
            <a:off x="1987551" y="5000626"/>
            <a:ext cx="5299074" cy="43088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</a:rPr>
              <a:t>&lt;p&gt;My first paragraph.&lt;p&gt;</a:t>
            </a:r>
          </a:p>
        </p:txBody>
      </p:sp>
    </p:spTree>
    <p:extLst>
      <p:ext uri="{BB962C8B-B14F-4D97-AF65-F5344CB8AC3E}">
        <p14:creationId xmlns:p14="http://schemas.microsoft.com/office/powerpoint/2010/main" val="2836589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C94D47-1E35-1EBD-55F0-DE9C2E762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24" y="548390"/>
            <a:ext cx="10620152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2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компьютер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8BF54C5D-70A0-6999-6531-3040927AE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47" y="0"/>
            <a:ext cx="9536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9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ACCBA2-ADCC-E69B-AB5F-0F123AC3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2" y="2999194"/>
            <a:ext cx="11772396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02665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21301-2F1A-3348-69D1-1882782D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185" y="0"/>
            <a:ext cx="13586194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417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984114" y="1149199"/>
            <a:ext cx="2409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D167D-3D9D-B500-8BA2-287B97F03992}"/>
              </a:ext>
            </a:extLst>
          </p:cNvPr>
          <p:cNvSpPr txBox="1"/>
          <p:nvPr/>
        </p:nvSpPr>
        <p:spPr>
          <a:xfrm>
            <a:off x="4439643" y="1149199"/>
            <a:ext cx="263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BE491-3675-299E-5740-A6E71D108880}"/>
              </a:ext>
            </a:extLst>
          </p:cNvPr>
          <p:cNvSpPr txBox="1"/>
          <p:nvPr/>
        </p:nvSpPr>
        <p:spPr>
          <a:xfrm>
            <a:off x="7709943" y="1149199"/>
            <a:ext cx="397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База данных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2C5F234-B695-882C-D66D-6DBB64E8C0FB}"/>
              </a:ext>
            </a:extLst>
          </p:cNvPr>
          <p:cNvSpPr txBox="1"/>
          <p:nvPr/>
        </p:nvSpPr>
        <p:spPr>
          <a:xfrm>
            <a:off x="607457" y="2644170"/>
            <a:ext cx="316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 запрашивает данные у сервера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99FFF07-01C5-A91D-3E13-426F9D265612}"/>
              </a:ext>
            </a:extLst>
          </p:cNvPr>
          <p:cNvSpPr txBox="1"/>
          <p:nvPr/>
        </p:nvSpPr>
        <p:spPr>
          <a:xfrm>
            <a:off x="4176185" y="2644170"/>
            <a:ext cx="316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 обрабатывает запросы клиента и предоставляет данные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32048444-AC7E-0614-E0D6-3D129CAE1C97}"/>
              </a:ext>
            </a:extLst>
          </p:cNvPr>
          <p:cNvCxnSpPr>
            <a:cxnSpLocks/>
          </p:cNvCxnSpPr>
          <p:nvPr/>
        </p:nvCxnSpPr>
        <p:spPr>
          <a:xfrm>
            <a:off x="3905057" y="1297242"/>
            <a:ext cx="0" cy="5094514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3175A8D7-2FAE-5F75-0865-02960FA5FF55}"/>
              </a:ext>
            </a:extLst>
          </p:cNvPr>
          <p:cNvCxnSpPr>
            <a:cxnSpLocks/>
          </p:cNvCxnSpPr>
          <p:nvPr/>
        </p:nvCxnSpPr>
        <p:spPr>
          <a:xfrm>
            <a:off x="7710657" y="1297242"/>
            <a:ext cx="0" cy="5094514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">
            <a:extLst>
              <a:ext uri="{FF2B5EF4-FFF2-40B4-BE49-F238E27FC236}">
                <a16:creationId xmlns:a16="http://schemas.microsoft.com/office/drawing/2014/main" id="{FA288C72-8EB3-7DFB-5D55-ABBC5B5E95A0}"/>
              </a:ext>
            </a:extLst>
          </p:cNvPr>
          <p:cNvSpPr txBox="1"/>
          <p:nvPr/>
        </p:nvSpPr>
        <p:spPr>
          <a:xfrm>
            <a:off x="8116700" y="2644170"/>
            <a:ext cx="316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База данных используется для хранения и управлениями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1684871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2" name="Рисунок 1" descr="Изображение выглядит как текст, Шрифт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7C0AE002-6294-C04E-885E-1C9D25326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2214562"/>
            <a:ext cx="78200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4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862551-A9F4-5DA1-1249-DE1A390B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" y="3105884"/>
            <a:ext cx="1171143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10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2A25B3-3335-D006-CC9B-47B2552D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8" y="2999194"/>
            <a:ext cx="11619983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01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432D45-85B4-C22F-D578-CBACE4B7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" y="3105884"/>
            <a:ext cx="1171143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3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HTML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09474D-7712-C72D-A387-28230B698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8" y="2999194"/>
            <a:ext cx="11619983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04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BADD1C-EF35-4203-0CB9-EB054B9C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09" y="0"/>
            <a:ext cx="7384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13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81C9E7-33D3-86AD-041F-E24CFA064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b="244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72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48455E3-E75D-D9B3-2E02-ADA686404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87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14937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CSS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7585D0C5-0987-EE05-D773-23EB33A5A5E0}"/>
              </a:ext>
            </a:extLst>
          </p:cNvPr>
          <p:cNvSpPr txBox="1"/>
          <p:nvPr/>
        </p:nvSpPr>
        <p:spPr>
          <a:xfrm>
            <a:off x="212769" y="1531187"/>
            <a:ext cx="116163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используется для определения внешнего вида и оформления веб-страницы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cs typeface="Times New Roman" panose="02020603050405020304" pitchFamily="18" charset="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64D2454A-D0BE-2A24-AC60-505B4126094E}"/>
              </a:ext>
            </a:extLst>
          </p:cNvPr>
          <p:cNvSpPr txBox="1"/>
          <p:nvPr/>
        </p:nvSpPr>
        <p:spPr>
          <a:xfrm>
            <a:off x="287813" y="330858"/>
            <a:ext cx="5733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Каскадные таблицы Стилей</a:t>
            </a:r>
            <a:endParaRPr lang="en-US" sz="2400" dirty="0">
              <a:solidFill>
                <a:schemeClr val="accent6">
                  <a:lumMod val="50000"/>
                  <a:lumOff val="50000"/>
                </a:schemeClr>
              </a:solidFill>
              <a:latin typeface="Montserrat" panose="00000500000000000000" pitchFamily="2" charset="-52"/>
              <a:cs typeface="Times New Roman" panose="02020603050405020304" pitchFamily="18" charset="0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4EB2098F-5F08-AAFC-95BF-E76CD55C2912}"/>
              </a:ext>
            </a:extLst>
          </p:cNvPr>
          <p:cNvSpPr txBox="1"/>
          <p:nvPr/>
        </p:nvSpPr>
        <p:spPr>
          <a:xfrm>
            <a:off x="287813" y="915824"/>
            <a:ext cx="5733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Cascading Style Sheets</a:t>
            </a:r>
          </a:p>
        </p:txBody>
      </p:sp>
    </p:spTree>
    <p:extLst>
      <p:ext uri="{BB962C8B-B14F-4D97-AF65-F5344CB8AC3E}">
        <p14:creationId xmlns:p14="http://schemas.microsoft.com/office/powerpoint/2010/main" val="259240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984114" y="1149199"/>
            <a:ext cx="2409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D167D-3D9D-B500-8BA2-287B97F03992}"/>
              </a:ext>
            </a:extLst>
          </p:cNvPr>
          <p:cNvSpPr txBox="1"/>
          <p:nvPr/>
        </p:nvSpPr>
        <p:spPr>
          <a:xfrm>
            <a:off x="4439643" y="1149199"/>
            <a:ext cx="263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BE491-3675-299E-5740-A6E71D108880}"/>
              </a:ext>
            </a:extLst>
          </p:cNvPr>
          <p:cNvSpPr txBox="1"/>
          <p:nvPr/>
        </p:nvSpPr>
        <p:spPr>
          <a:xfrm>
            <a:off x="7709943" y="1149199"/>
            <a:ext cx="397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База данных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2C5F234-B695-882C-D66D-6DBB64E8C0FB}"/>
              </a:ext>
            </a:extLst>
          </p:cNvPr>
          <p:cNvSpPr txBox="1"/>
          <p:nvPr/>
        </p:nvSpPr>
        <p:spPr>
          <a:xfrm>
            <a:off x="607457" y="2644170"/>
            <a:ext cx="316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 запрашивает данные у сервера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99FFF07-01C5-A91D-3E13-426F9D265612}"/>
              </a:ext>
            </a:extLst>
          </p:cNvPr>
          <p:cNvSpPr txBox="1"/>
          <p:nvPr/>
        </p:nvSpPr>
        <p:spPr>
          <a:xfrm>
            <a:off x="4176185" y="2644170"/>
            <a:ext cx="316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 обрабатывает запросы клиента и предоставляет данные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32048444-AC7E-0614-E0D6-3D129CAE1C97}"/>
              </a:ext>
            </a:extLst>
          </p:cNvPr>
          <p:cNvCxnSpPr>
            <a:cxnSpLocks/>
          </p:cNvCxnSpPr>
          <p:nvPr/>
        </p:nvCxnSpPr>
        <p:spPr>
          <a:xfrm>
            <a:off x="3905057" y="1297242"/>
            <a:ext cx="0" cy="3463444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3175A8D7-2FAE-5F75-0865-02960FA5FF55}"/>
              </a:ext>
            </a:extLst>
          </p:cNvPr>
          <p:cNvCxnSpPr>
            <a:cxnSpLocks/>
          </p:cNvCxnSpPr>
          <p:nvPr/>
        </p:nvCxnSpPr>
        <p:spPr>
          <a:xfrm>
            <a:off x="7710657" y="1297242"/>
            <a:ext cx="0" cy="3463444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">
            <a:extLst>
              <a:ext uri="{FF2B5EF4-FFF2-40B4-BE49-F238E27FC236}">
                <a16:creationId xmlns:a16="http://schemas.microsoft.com/office/drawing/2014/main" id="{FA288C72-8EB3-7DFB-5D55-ABBC5B5E95A0}"/>
              </a:ext>
            </a:extLst>
          </p:cNvPr>
          <p:cNvSpPr txBox="1"/>
          <p:nvPr/>
        </p:nvSpPr>
        <p:spPr>
          <a:xfrm>
            <a:off x="8116700" y="2644170"/>
            <a:ext cx="316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База данных используется для хранения и управлениями данными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44933739-6F1A-B0EA-155B-01CAB0F2CA1D}"/>
              </a:ext>
            </a:extLst>
          </p:cNvPr>
          <p:cNvSpPr txBox="1"/>
          <p:nvPr/>
        </p:nvSpPr>
        <p:spPr>
          <a:xfrm>
            <a:off x="4514657" y="5108636"/>
            <a:ext cx="316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Ноутбук</a:t>
            </a:r>
          </a:p>
          <a:p>
            <a:pPr algn="ctr"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Браузер</a:t>
            </a:r>
          </a:p>
          <a:p>
            <a:pPr algn="ctr"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Веб-сайт</a:t>
            </a:r>
          </a:p>
        </p:txBody>
      </p: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00EAC78E-EB43-48A0-BA4E-C6C3895BB7DA}"/>
              </a:ext>
            </a:extLst>
          </p:cNvPr>
          <p:cNvCxnSpPr>
            <a:cxnSpLocks/>
          </p:cNvCxnSpPr>
          <p:nvPr/>
        </p:nvCxnSpPr>
        <p:spPr>
          <a:xfrm>
            <a:off x="306699" y="4916990"/>
            <a:ext cx="11565987" cy="0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545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CSS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3B54E2-622A-1D2C-A14A-D55E69901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7611"/>
            <a:ext cx="8242506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02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AED86D3-338E-8DB1-F507-3ABFF5764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2" y="571101"/>
            <a:ext cx="11431595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22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CSS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F0BD81-1218-BCFB-D277-971813D0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7611"/>
            <a:ext cx="8242506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413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CSS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255F93-2DE1-6EB3-D97C-62867464F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7611"/>
            <a:ext cx="8242506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910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4515226" y="330858"/>
            <a:ext cx="316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CSS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4AF404-3D61-C3FC-7930-47688C44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7611"/>
            <a:ext cx="8242506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758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C40459-E508-C55A-487D-7863E47D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02" y="0"/>
            <a:ext cx="11551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4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842BF8-8E37-E6C7-8BFA-A998ADAE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69" y="0"/>
            <a:ext cx="10484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662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378262-51FD-28AD-AA89-1E6F5D03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85" y="0"/>
            <a:ext cx="9581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39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0E6663-3E3D-89B1-2766-99CEF0166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0"/>
            <a:ext cx="9271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019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501324D6-F798-83DE-6562-85CC4494A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0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984114" y="1151769"/>
            <a:ext cx="2409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D167D-3D9D-B500-8BA2-287B97F03992}"/>
              </a:ext>
            </a:extLst>
          </p:cNvPr>
          <p:cNvSpPr txBox="1"/>
          <p:nvPr/>
        </p:nvSpPr>
        <p:spPr>
          <a:xfrm>
            <a:off x="4439643" y="1149199"/>
            <a:ext cx="263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BE491-3675-299E-5740-A6E71D108880}"/>
              </a:ext>
            </a:extLst>
          </p:cNvPr>
          <p:cNvSpPr txBox="1"/>
          <p:nvPr/>
        </p:nvSpPr>
        <p:spPr>
          <a:xfrm>
            <a:off x="7709943" y="1149199"/>
            <a:ext cx="397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База данных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2C5F234-B695-882C-D66D-6DBB64E8C0FB}"/>
              </a:ext>
            </a:extLst>
          </p:cNvPr>
          <p:cNvSpPr txBox="1"/>
          <p:nvPr/>
        </p:nvSpPr>
        <p:spPr>
          <a:xfrm>
            <a:off x="607457" y="2644170"/>
            <a:ext cx="316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 запрашивает данные у сервера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99FFF07-01C5-A91D-3E13-426F9D265612}"/>
              </a:ext>
            </a:extLst>
          </p:cNvPr>
          <p:cNvSpPr txBox="1"/>
          <p:nvPr/>
        </p:nvSpPr>
        <p:spPr>
          <a:xfrm>
            <a:off x="4176185" y="2644170"/>
            <a:ext cx="316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 обрабатывает запросы клиента и предоставляет данные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32048444-AC7E-0614-E0D6-3D129CAE1C97}"/>
              </a:ext>
            </a:extLst>
          </p:cNvPr>
          <p:cNvCxnSpPr>
            <a:cxnSpLocks/>
          </p:cNvCxnSpPr>
          <p:nvPr/>
        </p:nvCxnSpPr>
        <p:spPr>
          <a:xfrm>
            <a:off x="3905057" y="1297242"/>
            <a:ext cx="0" cy="3463444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3175A8D7-2FAE-5F75-0865-02960FA5FF55}"/>
              </a:ext>
            </a:extLst>
          </p:cNvPr>
          <p:cNvCxnSpPr>
            <a:cxnSpLocks/>
          </p:cNvCxnSpPr>
          <p:nvPr/>
        </p:nvCxnSpPr>
        <p:spPr>
          <a:xfrm>
            <a:off x="7710657" y="1297242"/>
            <a:ext cx="0" cy="3463444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">
            <a:extLst>
              <a:ext uri="{FF2B5EF4-FFF2-40B4-BE49-F238E27FC236}">
                <a16:creationId xmlns:a16="http://schemas.microsoft.com/office/drawing/2014/main" id="{FA288C72-8EB3-7DFB-5D55-ABBC5B5E95A0}"/>
              </a:ext>
            </a:extLst>
          </p:cNvPr>
          <p:cNvSpPr txBox="1"/>
          <p:nvPr/>
        </p:nvSpPr>
        <p:spPr>
          <a:xfrm>
            <a:off x="8116700" y="2644170"/>
            <a:ext cx="316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База данных используется для хранения и управлениями данными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44933739-6F1A-B0EA-155B-01CAB0F2CA1D}"/>
              </a:ext>
            </a:extLst>
          </p:cNvPr>
          <p:cNvSpPr txBox="1"/>
          <p:nvPr/>
        </p:nvSpPr>
        <p:spPr>
          <a:xfrm>
            <a:off x="4514657" y="5108636"/>
            <a:ext cx="316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Ноутбук</a:t>
            </a:r>
          </a:p>
          <a:p>
            <a:pPr algn="ctr"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Браузер</a:t>
            </a:r>
          </a:p>
          <a:p>
            <a:pPr algn="ctr"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Веб-сайт</a:t>
            </a:r>
          </a:p>
        </p:txBody>
      </p: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00EAC78E-EB43-48A0-BA4E-C6C3895BB7DA}"/>
              </a:ext>
            </a:extLst>
          </p:cNvPr>
          <p:cNvCxnSpPr>
            <a:cxnSpLocks/>
          </p:cNvCxnSpPr>
          <p:nvPr/>
        </p:nvCxnSpPr>
        <p:spPr>
          <a:xfrm>
            <a:off x="306699" y="4916990"/>
            <a:ext cx="11565987" cy="0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">
            <a:extLst>
              <a:ext uri="{FF2B5EF4-FFF2-40B4-BE49-F238E27FC236}">
                <a16:creationId xmlns:a16="http://schemas.microsoft.com/office/drawing/2014/main" id="{07A854A6-EEB7-E1D8-5C7E-399F733E0BF4}"/>
              </a:ext>
            </a:extLst>
          </p:cNvPr>
          <p:cNvSpPr txBox="1"/>
          <p:nvPr/>
        </p:nvSpPr>
        <p:spPr>
          <a:xfrm>
            <a:off x="984114" y="5462775"/>
            <a:ext cx="2409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51C1127A-4E9B-526B-4F7F-33E39FBCCC8A}"/>
                  </a:ext>
                </a:extLst>
              </p14:cNvPr>
              <p14:cNvContentPartPr/>
              <p14:nvPr/>
            </p14:nvContentPartPr>
            <p14:xfrm>
              <a:off x="3218486" y="5334771"/>
              <a:ext cx="1699200" cy="4809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51C1127A-4E9B-526B-4F7F-33E39FBCCC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2486" y="5299131"/>
                <a:ext cx="177084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1C8F35D0-EEC9-D477-3171-A989ED57504E}"/>
                  </a:ext>
                </a:extLst>
              </p14:cNvPr>
              <p14:cNvContentPartPr/>
              <p14:nvPr/>
            </p14:nvContentPartPr>
            <p14:xfrm>
              <a:off x="4851806" y="4893771"/>
              <a:ext cx="3165840" cy="17611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1C8F35D0-EEC9-D477-3171-A989ED5750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6166" y="4858131"/>
                <a:ext cx="3237480" cy="18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2277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2562413" y="330858"/>
            <a:ext cx="706717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0448306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>
            <a:extLst>
              <a:ext uri="{FF2B5EF4-FFF2-40B4-BE49-F238E27FC236}">
                <a16:creationId xmlns:a16="http://schemas.microsoft.com/office/drawing/2014/main" id="{ED1102EB-8190-8AFF-5B7F-049DE67B1E47}"/>
              </a:ext>
            </a:extLst>
          </p:cNvPr>
          <p:cNvSpPr txBox="1"/>
          <p:nvPr/>
        </p:nvSpPr>
        <p:spPr>
          <a:xfrm>
            <a:off x="2562413" y="330858"/>
            <a:ext cx="706717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kern="400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" panose="00000500000000000000" pitchFamily="2" charset="-52"/>
              </a:rPr>
              <a:t>JavaScript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C1B8066E-61A5-A749-2180-8A5401581F75}"/>
              </a:ext>
            </a:extLst>
          </p:cNvPr>
          <p:cNvSpPr txBox="1"/>
          <p:nvPr/>
        </p:nvSpPr>
        <p:spPr>
          <a:xfrm>
            <a:off x="212769" y="1531187"/>
            <a:ext cx="116163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язык программирования, который используется для добавления интерактивности и динамического поведения на веб-странице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0527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894186-6CBE-CB00-3756-4D7C7578E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" y="704850"/>
            <a:ext cx="1171143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29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Шрифт, бел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38CA643E-DB61-124B-3F1D-34D67CA61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37" y="2173287"/>
            <a:ext cx="5763926" cy="25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23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346150-FA81-3DF4-0196-533D8B47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" y="704850"/>
            <a:ext cx="11711431" cy="50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65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E238D5-EA63-C5B9-1E37-29BD14EE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92" y="2774926"/>
            <a:ext cx="4869215" cy="13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7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E35E3E-BF90-1123-E33E-92D13D45D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" y="739763"/>
            <a:ext cx="11711431" cy="3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34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E238D5-EA63-C5B9-1E37-29BD14EE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92" y="2774926"/>
            <a:ext cx="4869215" cy="13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841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E238D5-EA63-C5B9-1E37-29BD14EE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92" y="2774926"/>
            <a:ext cx="4869215" cy="1308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8C133-F648-6B9C-D7B3-A0F92024E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25" y="3429000"/>
            <a:ext cx="1207521" cy="13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E238D5-EA63-C5B9-1E37-29BD14EE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72" y="3086052"/>
            <a:ext cx="2553056" cy="6858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D4D10A-190D-FBF7-DDC0-C9D299120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730" y="1882919"/>
            <a:ext cx="6372540" cy="309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7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53629-C984-5A9B-B588-3CF2632E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6B825A-1057-1BC9-55A4-0F465168E9D2}"/>
              </a:ext>
            </a:extLst>
          </p:cNvPr>
          <p:cNvSpPr txBox="1"/>
          <p:nvPr/>
        </p:nvSpPr>
        <p:spPr>
          <a:xfrm>
            <a:off x="304801" y="2967335"/>
            <a:ext cx="1010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Каким образом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клиент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запрашивает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данные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 у </a:t>
            </a:r>
            <a:r>
              <a:rPr lang="ru-RU" sz="2400" b="1" dirty="0">
                <a:solidFill>
                  <a:srgbClr val="38CA34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сервера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83704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236521-E6DE-84D7-C353-F95DBCEA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23" y="1836375"/>
            <a:ext cx="6549754" cy="31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0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C7C250-3766-9650-3792-C30D6FE2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77" y="2636430"/>
            <a:ext cx="6541846" cy="15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259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дизайн, еда&#10;&#10;Автоматически созданное описание">
            <a:extLst>
              <a:ext uri="{FF2B5EF4-FFF2-40B4-BE49-F238E27FC236}">
                <a16:creationId xmlns:a16="http://schemas.microsoft.com/office/drawing/2014/main" id="{9E98314F-E49F-E661-2F98-4A1B317EE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33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красный, Прямоугольник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6239687-0AF1-A40C-B6CB-80F6DC94A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324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2F5F7155-94B2-3CA1-440D-244EC4E368A6}"/>
              </a:ext>
            </a:extLst>
          </p:cNvPr>
          <p:cNvSpPr txBox="1"/>
          <p:nvPr/>
        </p:nvSpPr>
        <p:spPr>
          <a:xfrm>
            <a:off x="1328481" y="2613391"/>
            <a:ext cx="953503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9600" b="1" kern="400" dirty="0">
                <a:solidFill>
                  <a:srgbClr val="00B050"/>
                </a:solidFill>
                <a:latin typeface="Montserrat" panose="00000500000000000000" pitchFamily="2" charset="-52"/>
              </a:rPr>
              <a:t>Фреймворк</a:t>
            </a:r>
            <a:endParaRPr lang="en-US" sz="9600" b="1" kern="400" dirty="0">
              <a:solidFill>
                <a:srgbClr val="00B05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499372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DAA1E6-019E-7436-9586-7255F19E3BBF}"/>
              </a:ext>
            </a:extLst>
          </p:cNvPr>
          <p:cNvSpPr txBox="1"/>
          <p:nvPr/>
        </p:nvSpPr>
        <p:spPr>
          <a:xfrm>
            <a:off x="1328481" y="2613391"/>
            <a:ext cx="953503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9600" b="1" kern="400" dirty="0">
                <a:solidFill>
                  <a:srgbClr val="00B050"/>
                </a:solidFill>
                <a:latin typeface="Montserrat" panose="00000500000000000000" pitchFamily="2" charset="-52"/>
              </a:rPr>
              <a:t>Фреймворк</a:t>
            </a:r>
            <a:endParaRPr lang="en-US" sz="9600" b="1" kern="400" dirty="0">
              <a:solidFill>
                <a:srgbClr val="00B050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5B41B94E-47A0-84D2-EEAD-ED6F7C92E082}"/>
              </a:ext>
            </a:extLst>
          </p:cNvPr>
          <p:cNvSpPr txBox="1"/>
          <p:nvPr/>
        </p:nvSpPr>
        <p:spPr>
          <a:xfrm>
            <a:off x="725346" y="4244607"/>
            <a:ext cx="10741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Consolas" panose="020B0609020204030204" pitchFamily="49" charset="0"/>
              </a:rPr>
              <a:t>задает структуру, определяет правила и предоставляет необходимый набор инструментов для создания проекта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1222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Графика, Красочность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D74924F-326D-4CC2-E4F5-D657F0335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1" y="643467"/>
            <a:ext cx="2853779" cy="2475653"/>
          </a:xfrm>
          <a:prstGeom prst="rect">
            <a:avLst/>
          </a:prstGeom>
        </p:spPr>
      </p:pic>
      <p:pic>
        <p:nvPicPr>
          <p:cNvPr id="4" name="Рисунок 3" descr="Изображение выглядит как Графика, символ, графический дизайн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0505B3C-5CBC-D0E4-4C0A-AA958208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01" y="650497"/>
            <a:ext cx="3095452" cy="246862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графическая вставка, рисунок, Шрифт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737253B9-640A-4E4D-1C06-F96A01EEF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973996"/>
            <a:ext cx="3252903" cy="1821625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круг, искусство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B6F3727-9D67-C4EA-F8B4-70EA368EB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1" y="3748194"/>
            <a:ext cx="2716078" cy="247163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FB7DC233-A848-EC3C-27CA-9454E196D95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33" y="4462521"/>
            <a:ext cx="3217333" cy="1113498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Графика, Шрифт, текст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2680530-98F0-DEBE-C2B1-9B1510C8C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4373539"/>
            <a:ext cx="3252903" cy="12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154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77E2311-DCF4-7B4C-74FD-61E4039AC7C7}"/>
              </a:ext>
            </a:extLst>
          </p:cNvPr>
          <p:cNvSpPr txBox="1">
            <a:spLocks/>
          </p:cNvSpPr>
          <p:nvPr/>
        </p:nvSpPr>
        <p:spPr>
          <a:xfrm>
            <a:off x="408970" y="85725"/>
            <a:ext cx="1137406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ru-RU" sz="2800" dirty="0">
                <a:solidFill>
                  <a:schemeClr val="accent6">
                    <a:lumMod val="25000"/>
                    <a:lumOff val="75000"/>
                  </a:schemeClr>
                </a:solidFill>
                <a:latin typeface="Montserrat ExtraBold" panose="00000900000000000000" pitchFamily="2" charset="-52"/>
              </a:rPr>
              <a:t>О КУРСЕ</a:t>
            </a:r>
            <a:endParaRPr lang="en-US" sz="2800" dirty="0">
              <a:solidFill>
                <a:schemeClr val="accent6">
                  <a:lumMod val="25000"/>
                  <a:lumOff val="7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F4C6111C-0488-00EC-422B-970879849ED2}"/>
              </a:ext>
            </a:extLst>
          </p:cNvPr>
          <p:cNvSpPr txBox="1"/>
          <p:nvPr/>
        </p:nvSpPr>
        <p:spPr>
          <a:xfrm>
            <a:off x="4497028" y="2241874"/>
            <a:ext cx="31979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8800" b="1" dirty="0">
                <a:solidFill>
                  <a:srgbClr val="00B050"/>
                </a:solidFill>
                <a:latin typeface="Montserrat" panose="00000500000000000000" pitchFamily="2" charset="-52"/>
              </a:rPr>
              <a:t>15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недель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7A357E4-3FEC-4FBA-5E16-447440032A06}"/>
              </a:ext>
            </a:extLst>
          </p:cNvPr>
          <p:cNvSpPr txBox="1"/>
          <p:nvPr/>
        </p:nvSpPr>
        <p:spPr>
          <a:xfrm>
            <a:off x="708471" y="3382864"/>
            <a:ext cx="4469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7200" b="1" dirty="0">
                <a:solidFill>
                  <a:srgbClr val="92D050"/>
                </a:solidFill>
                <a:latin typeface="Montserrat" panose="00000500000000000000" pitchFamily="2" charset="-52"/>
              </a:rPr>
              <a:t>11</a:t>
            </a:r>
            <a:r>
              <a:rPr lang="ru-RU" sz="6000" b="1" dirty="0">
                <a:solidFill>
                  <a:srgbClr val="FFFF00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лекций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6309021-8E8D-E47F-E2F0-6B4F48E9ACB3}"/>
              </a:ext>
            </a:extLst>
          </p:cNvPr>
          <p:cNvSpPr txBox="1"/>
          <p:nvPr/>
        </p:nvSpPr>
        <p:spPr>
          <a:xfrm>
            <a:off x="708471" y="5032385"/>
            <a:ext cx="4469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7200" b="1" dirty="0">
                <a:solidFill>
                  <a:srgbClr val="92D050"/>
                </a:solidFill>
                <a:latin typeface="Montserrat" panose="00000500000000000000" pitchFamily="2" charset="-52"/>
              </a:rPr>
              <a:t>8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практик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BD297-6491-23A9-20DC-802120377A2C}"/>
              </a:ext>
            </a:extLst>
          </p:cNvPr>
          <p:cNvSpPr txBox="1"/>
          <p:nvPr/>
        </p:nvSpPr>
        <p:spPr>
          <a:xfrm>
            <a:off x="408970" y="1194704"/>
            <a:ext cx="5068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5400" b="1" dirty="0">
                <a:solidFill>
                  <a:srgbClr val="00B050"/>
                </a:solidFill>
                <a:latin typeface="Montserrat" panose="00000500000000000000" pitchFamily="2" charset="-52"/>
              </a:rPr>
              <a:t>Семестр </a:t>
            </a:r>
            <a:r>
              <a:rPr lang="en-US" sz="5400" b="1" dirty="0">
                <a:solidFill>
                  <a:srgbClr val="00B050"/>
                </a:solidFill>
                <a:latin typeface="Montserrat" panose="00000500000000000000" pitchFamily="2" charset="-52"/>
              </a:rPr>
              <a:t>I</a:t>
            </a:r>
            <a:endParaRPr lang="en-US" b="1" dirty="0">
              <a:solidFill>
                <a:srgbClr val="00B050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94B5F-3556-4DAB-072C-B2AF1F533278}"/>
              </a:ext>
            </a:extLst>
          </p:cNvPr>
          <p:cNvSpPr txBox="1"/>
          <p:nvPr/>
        </p:nvSpPr>
        <p:spPr>
          <a:xfrm>
            <a:off x="6096000" y="1194704"/>
            <a:ext cx="5068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5400" b="1" dirty="0">
                <a:solidFill>
                  <a:srgbClr val="00B050"/>
                </a:solidFill>
                <a:latin typeface="Montserrat" panose="00000500000000000000" pitchFamily="2" charset="-52"/>
              </a:rPr>
              <a:t>Семестр </a:t>
            </a:r>
            <a:r>
              <a:rPr lang="en-US" sz="5400" b="1" dirty="0">
                <a:solidFill>
                  <a:srgbClr val="00B050"/>
                </a:solidFill>
                <a:latin typeface="Montserrat" panose="00000500000000000000" pitchFamily="2" charset="-52"/>
              </a:rPr>
              <a:t>II</a:t>
            </a:r>
            <a:endParaRPr lang="en-US" b="1" dirty="0">
              <a:solidFill>
                <a:srgbClr val="00B050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5FA3FE8-1CAF-CF0F-BA83-7F57CA409E11}"/>
              </a:ext>
            </a:extLst>
          </p:cNvPr>
          <p:cNvSpPr txBox="1"/>
          <p:nvPr/>
        </p:nvSpPr>
        <p:spPr>
          <a:xfrm>
            <a:off x="7014415" y="3382864"/>
            <a:ext cx="4469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7200" b="1" dirty="0">
                <a:solidFill>
                  <a:srgbClr val="92D050"/>
                </a:solidFill>
                <a:latin typeface="Montserrat" panose="00000500000000000000" pitchFamily="2" charset="-52"/>
              </a:rPr>
              <a:t>6</a:t>
            </a:r>
            <a:r>
              <a:rPr lang="ru-RU" sz="6000" b="1" dirty="0">
                <a:solidFill>
                  <a:srgbClr val="FFFF00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лекций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C1A48D3-4C0E-004D-2ACE-D4800B72FE12}"/>
              </a:ext>
            </a:extLst>
          </p:cNvPr>
          <p:cNvSpPr txBox="1"/>
          <p:nvPr/>
        </p:nvSpPr>
        <p:spPr>
          <a:xfrm>
            <a:off x="7014415" y="5032385"/>
            <a:ext cx="4469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ru-RU" sz="7200" b="1" dirty="0">
                <a:solidFill>
                  <a:srgbClr val="92D050"/>
                </a:solidFill>
                <a:latin typeface="Montserrat" panose="00000500000000000000" pitchFamily="2" charset="-52"/>
              </a:rPr>
              <a:t>4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практик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18EC544-F747-97B4-B2B3-453D0068ED50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3688424"/>
            <a:ext cx="0" cy="2977847"/>
          </a:xfrm>
          <a:prstGeom prst="line">
            <a:avLst/>
          </a:prstGeom>
          <a:ln w="76200">
            <a:solidFill>
              <a:srgbClr val="92D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4707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77E2311-DCF4-7B4C-74FD-61E4039AC7C7}"/>
              </a:ext>
            </a:extLst>
          </p:cNvPr>
          <p:cNvSpPr txBox="1">
            <a:spLocks/>
          </p:cNvSpPr>
          <p:nvPr/>
        </p:nvSpPr>
        <p:spPr>
          <a:xfrm>
            <a:off x="408970" y="85725"/>
            <a:ext cx="1137406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ru-RU" sz="2800" dirty="0">
                <a:latin typeface="Montserrat ExtraBold" panose="00000900000000000000" pitchFamily="2" charset="-52"/>
              </a:rPr>
              <a:t>О КУРСЕ</a:t>
            </a:r>
            <a:endParaRPr lang="en-US" sz="2800" dirty="0">
              <a:latin typeface="Montserrat ExtraBold" panose="00000900000000000000" pitchFamily="2" charset="-52"/>
            </a:endParaRPr>
          </a:p>
        </p:txBody>
      </p:sp>
      <p:graphicFrame>
        <p:nvGraphicFramePr>
          <p:cNvPr id="6" name="Таблица 3">
            <a:extLst>
              <a:ext uri="{FF2B5EF4-FFF2-40B4-BE49-F238E27FC236}">
                <a16:creationId xmlns:a16="http://schemas.microsoft.com/office/drawing/2014/main" id="{5DD7A773-552E-60E8-2BFD-2ABDC38B8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207035"/>
              </p:ext>
            </p:extLst>
          </p:nvPr>
        </p:nvGraphicFramePr>
        <p:xfrm>
          <a:off x="2120900" y="1056175"/>
          <a:ext cx="7950201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4892">
                  <a:extLst>
                    <a:ext uri="{9D8B030D-6E8A-4147-A177-3AD203B41FA5}">
                      <a16:colId xmlns:a16="http://schemas.microsoft.com/office/drawing/2014/main" val="1459543774"/>
                    </a:ext>
                  </a:extLst>
                </a:gridCol>
                <a:gridCol w="982248">
                  <a:extLst>
                    <a:ext uri="{9D8B030D-6E8A-4147-A177-3AD203B41FA5}">
                      <a16:colId xmlns:a16="http://schemas.microsoft.com/office/drawing/2014/main" val="2033557879"/>
                    </a:ext>
                  </a:extLst>
                </a:gridCol>
                <a:gridCol w="3063061">
                  <a:extLst>
                    <a:ext uri="{9D8B030D-6E8A-4147-A177-3AD203B41FA5}">
                      <a16:colId xmlns:a16="http://schemas.microsoft.com/office/drawing/2014/main" val="39285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400" b="0" dirty="0">
                          <a:solidFill>
                            <a:schemeClr val="bg1"/>
                          </a:solidFill>
                        </a:rPr>
                        <a:t>Рубежный контроль 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0" dirty="0">
                          <a:solidFill>
                            <a:schemeClr val="bg1"/>
                          </a:solidFill>
                        </a:rPr>
                        <a:t>Неделя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32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  <a:endParaRPr lang="en-US" sz="24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753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5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400" b="0" dirty="0">
                          <a:solidFill>
                            <a:schemeClr val="bg1"/>
                          </a:solidFill>
                        </a:rPr>
                        <a:t>Рубежный контроль 2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0" dirty="0">
                          <a:solidFill>
                            <a:schemeClr val="bg1"/>
                          </a:solidFill>
                        </a:rPr>
                        <a:t>Неделя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32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062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748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Пересдача РК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0" dirty="0">
                          <a:solidFill>
                            <a:schemeClr val="bg1"/>
                          </a:solidFill>
                        </a:rPr>
                        <a:t>Недели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32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10-15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2188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66293F6-CC82-D9DE-E15E-77BBDD009C0F}"/>
              </a:ext>
            </a:extLst>
          </p:cNvPr>
          <p:cNvSpPr txBox="1"/>
          <p:nvPr/>
        </p:nvSpPr>
        <p:spPr>
          <a:xfrm>
            <a:off x="8624567" y="3097481"/>
            <a:ext cx="3571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2400" kern="1200" dirty="0">
                <a:solidFill>
                  <a:srgbClr val="FF0000"/>
                </a:solidFill>
                <a:latin typeface="Century Gothic" panose="020F0302020204030204"/>
                <a:ea typeface="+mn-ea"/>
                <a:cs typeface="+mn-cs"/>
              </a:rPr>
              <a:t>-10% </a:t>
            </a:r>
            <a:r>
              <a:rPr lang="ru-RU" sz="2400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результат теста</a:t>
            </a:r>
            <a:endParaRPr lang="en-US" sz="2400" kern="1200" dirty="0">
              <a:solidFill>
                <a:prstClr val="white"/>
              </a:solidFill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CA394-4047-86F2-2F7C-4E1F336CB4CE}"/>
              </a:ext>
            </a:extLst>
          </p:cNvPr>
          <p:cNvSpPr txBox="1"/>
          <p:nvPr/>
        </p:nvSpPr>
        <p:spPr>
          <a:xfrm>
            <a:off x="647700" y="3637746"/>
            <a:ext cx="10848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ru-RU" sz="2400" b="1" kern="1200" dirty="0">
                <a:solidFill>
                  <a:srgbClr val="92D050"/>
                </a:solidFill>
                <a:latin typeface="Century Gothic" panose="020F0302020204030204"/>
                <a:ea typeface="+mn-ea"/>
                <a:cs typeface="+mn-cs"/>
              </a:rPr>
              <a:t>Пример</a:t>
            </a:r>
            <a:r>
              <a:rPr lang="en-US" sz="2400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: </a:t>
            </a:r>
            <a:r>
              <a:rPr lang="ru-RU" sz="2400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Вы получили </a:t>
            </a:r>
            <a:r>
              <a:rPr lang="ru-RU" sz="2400" b="1" kern="1200" dirty="0">
                <a:solidFill>
                  <a:srgbClr val="FFFF00"/>
                </a:solidFill>
                <a:latin typeface="Century Gothic" panose="020F0302020204030204"/>
                <a:ea typeface="+mn-ea"/>
                <a:cs typeface="+mn-cs"/>
              </a:rPr>
              <a:t>70</a:t>
            </a:r>
            <a:r>
              <a:rPr lang="ru-RU" sz="2400" b="1" kern="1200" dirty="0">
                <a:solidFill>
                  <a:srgbClr val="92D050"/>
                </a:solidFill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ru-RU" sz="2400" b="1" kern="1200" dirty="0">
                <a:solidFill>
                  <a:srgbClr val="FFFF00"/>
                </a:solidFill>
                <a:latin typeface="Century Gothic" panose="020F0302020204030204"/>
                <a:ea typeface="+mn-ea"/>
                <a:cs typeface="+mn-cs"/>
              </a:rPr>
              <a:t>баллов</a:t>
            </a:r>
            <a:r>
              <a:rPr lang="ru-RU" sz="2400" b="1" kern="1200" dirty="0">
                <a:solidFill>
                  <a:srgbClr val="92D050"/>
                </a:solidFill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ru-RU" sz="2400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на РК1 и решили пересдать </a:t>
            </a:r>
            <a:r>
              <a:rPr lang="ru-RU" sz="2400" kern="1200" dirty="0" err="1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рубежку</a:t>
            </a:r>
            <a:r>
              <a:rPr lang="ru-RU" sz="2400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 на, допустим, 11 неделе. Ваш результат оказался снова </a:t>
            </a:r>
            <a:r>
              <a:rPr lang="ru-RU" sz="2400" b="1" kern="1200" dirty="0">
                <a:solidFill>
                  <a:srgbClr val="FFFF00"/>
                </a:solidFill>
                <a:latin typeface="Century Gothic" panose="020F0302020204030204"/>
                <a:ea typeface="+mn-ea"/>
                <a:cs typeface="+mn-cs"/>
              </a:rPr>
              <a:t>70 баллов</a:t>
            </a:r>
            <a:r>
              <a:rPr lang="ru-RU" sz="2400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, но с учётом вычета 10% и ваш итоговый результат РК1 будет </a:t>
            </a:r>
            <a:r>
              <a:rPr lang="ru-RU" sz="2400" b="1" kern="1200" dirty="0">
                <a:solidFill>
                  <a:srgbClr val="92D050"/>
                </a:solidFill>
                <a:latin typeface="Century Gothic" panose="020F0302020204030204"/>
                <a:ea typeface="+mn-ea"/>
                <a:cs typeface="+mn-cs"/>
              </a:rPr>
              <a:t>63 балла</a:t>
            </a:r>
            <a:r>
              <a:rPr lang="ru-RU" sz="2400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.</a:t>
            </a:r>
            <a:endParaRPr lang="en-US" sz="2400" kern="1200" dirty="0">
              <a:solidFill>
                <a:prstClr val="white"/>
              </a:solidFill>
              <a:latin typeface="Century Gothic" panose="020F0302020204030204"/>
              <a:ea typeface="+mn-ea"/>
              <a:cs typeface="+mn-cs"/>
            </a:endParaRPr>
          </a:p>
          <a:p>
            <a:pPr defTabSz="457200">
              <a:buClrTx/>
              <a:buFontTx/>
              <a:buNone/>
            </a:pPr>
            <a:endParaRPr lang="en-US" sz="2400" kern="1200" dirty="0">
              <a:solidFill>
                <a:prstClr val="white"/>
              </a:solidFill>
              <a:latin typeface="Century Gothic" panose="020F0302020204030204"/>
              <a:ea typeface="+mn-ea"/>
              <a:cs typeface="+mn-cs"/>
            </a:endParaRPr>
          </a:p>
          <a:p>
            <a:pPr defTabSz="457200">
              <a:buClrTx/>
              <a:buFontTx/>
              <a:buNone/>
            </a:pPr>
            <a:r>
              <a:rPr lang="ru-RU" sz="2400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Если вы не сдавали </a:t>
            </a:r>
            <a:r>
              <a:rPr lang="ru-RU" sz="2400" b="1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РК1</a:t>
            </a:r>
            <a:r>
              <a:rPr lang="ru-RU" sz="2400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 или </a:t>
            </a:r>
            <a:r>
              <a:rPr lang="ru-RU" sz="2400" b="1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РК2 </a:t>
            </a:r>
            <a:r>
              <a:rPr lang="ru-RU" sz="2400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по расписанию, то на пересдаче ваш результат также </a:t>
            </a:r>
            <a:r>
              <a:rPr lang="ru-RU" sz="2400" b="1" kern="1200" dirty="0">
                <a:solidFill>
                  <a:srgbClr val="FF0000"/>
                </a:solidFill>
                <a:latin typeface="Century Gothic" panose="020F0302020204030204"/>
                <a:ea typeface="+mn-ea"/>
                <a:cs typeface="+mn-cs"/>
              </a:rPr>
              <a:t>будет снижен на 10%</a:t>
            </a:r>
            <a:r>
              <a:rPr lang="en-US" sz="2400" kern="1200" dirty="0">
                <a:solidFill>
                  <a:prstClr val="white"/>
                </a:solidFill>
                <a:latin typeface="Century Gothic" panose="020F0302020204030204"/>
                <a:ea typeface="+mn-ea"/>
                <a:cs typeface="+mn-cs"/>
              </a:rPr>
              <a:t>.</a:t>
            </a:r>
            <a:endParaRPr lang="ru-RU" sz="2400" kern="1200" dirty="0">
              <a:solidFill>
                <a:prstClr val="white"/>
              </a:solidFill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811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77E2311-DCF4-7B4C-74FD-61E4039AC7C7}"/>
              </a:ext>
            </a:extLst>
          </p:cNvPr>
          <p:cNvSpPr txBox="1">
            <a:spLocks/>
          </p:cNvSpPr>
          <p:nvPr/>
        </p:nvSpPr>
        <p:spPr>
          <a:xfrm>
            <a:off x="408970" y="85725"/>
            <a:ext cx="1137406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ru-RU" sz="2800" dirty="0">
                <a:solidFill>
                  <a:schemeClr val="accent6">
                    <a:lumMod val="25000"/>
                    <a:lumOff val="75000"/>
                  </a:schemeClr>
                </a:solidFill>
                <a:latin typeface="Montserrat ExtraBold" panose="00000900000000000000" pitchFamily="2" charset="-52"/>
              </a:rPr>
              <a:t>О КУРСЕ</a:t>
            </a:r>
            <a:endParaRPr lang="en-US" sz="2800" dirty="0">
              <a:solidFill>
                <a:schemeClr val="accent6">
                  <a:lumMod val="25000"/>
                  <a:lumOff val="75000"/>
                </a:schemeClr>
              </a:solidFill>
              <a:latin typeface="Montserrat ExtraBold" panose="00000900000000000000" pitchFamily="2" charset="-52"/>
            </a:endParaRPr>
          </a:p>
        </p:txBody>
      </p:sp>
      <p:graphicFrame>
        <p:nvGraphicFramePr>
          <p:cNvPr id="10" name="Таблица 3">
            <a:extLst>
              <a:ext uri="{FF2B5EF4-FFF2-40B4-BE49-F238E27FC236}">
                <a16:creationId xmlns:a16="http://schemas.microsoft.com/office/drawing/2014/main" id="{A7F73B81-23CD-FBB9-872B-8FACC25DD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649805"/>
              </p:ext>
            </p:extLst>
          </p:nvPr>
        </p:nvGraphicFramePr>
        <p:xfrm>
          <a:off x="2157413" y="1381760"/>
          <a:ext cx="7877175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025">
                  <a:extLst>
                    <a:ext uri="{9D8B030D-6E8A-4147-A177-3AD203B41FA5}">
                      <a16:colId xmlns:a16="http://schemas.microsoft.com/office/drawing/2014/main" val="1459543774"/>
                    </a:ext>
                  </a:extLst>
                </a:gridCol>
                <a:gridCol w="973225">
                  <a:extLst>
                    <a:ext uri="{9D8B030D-6E8A-4147-A177-3AD203B41FA5}">
                      <a16:colId xmlns:a16="http://schemas.microsoft.com/office/drawing/2014/main" val="2033557879"/>
                    </a:ext>
                  </a:extLst>
                </a:gridCol>
                <a:gridCol w="3034925">
                  <a:extLst>
                    <a:ext uri="{9D8B030D-6E8A-4147-A177-3AD203B41FA5}">
                      <a16:colId xmlns:a16="http://schemas.microsoft.com/office/drawing/2014/main" val="39285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3200" b="1" dirty="0">
                          <a:solidFill>
                            <a:schemeClr val="bg1"/>
                          </a:solidFill>
                        </a:rPr>
                        <a:t>Оцениваются</a:t>
                      </a:r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75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400" b="0" dirty="0">
                          <a:solidFill>
                            <a:schemeClr val="accent2"/>
                          </a:solidFill>
                        </a:rPr>
                        <a:t>Лекции</a:t>
                      </a:r>
                      <a:endParaRPr lang="en-US" sz="2400" b="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b="1" dirty="0">
                          <a:solidFill>
                            <a:srgbClr val="00B050"/>
                          </a:solidFill>
                        </a:rPr>
                        <a:t>Посещаемость</a:t>
                      </a:r>
                      <a:endParaRPr lang="en-US" sz="18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062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748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400" b="0" dirty="0">
                          <a:solidFill>
                            <a:schemeClr val="accent2"/>
                          </a:solidFill>
                        </a:rPr>
                        <a:t>Практические</a:t>
                      </a:r>
                      <a:endParaRPr lang="en-US" sz="2400" b="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b="1" dirty="0">
                          <a:solidFill>
                            <a:srgbClr val="00B050"/>
                          </a:solidFill>
                        </a:rPr>
                        <a:t>Посещаемость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;</a:t>
                      </a:r>
                      <a:r>
                        <a:rPr lang="ru-RU" sz="1800" b="1" dirty="0">
                          <a:solidFill>
                            <a:srgbClr val="00B050"/>
                          </a:solidFill>
                        </a:rPr>
                        <a:t> Выполнение практических работ</a:t>
                      </a:r>
                      <a:endParaRPr lang="en-US" sz="3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218846"/>
                  </a:ext>
                </a:extLst>
              </a:tr>
            </a:tbl>
          </a:graphicData>
        </a:graphic>
      </p:graphicFrame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9EE6F77B-112A-24AF-CC68-DF778F298FAB}"/>
              </a:ext>
            </a:extLst>
          </p:cNvPr>
          <p:cNvCxnSpPr>
            <a:cxnSpLocks/>
          </p:cNvCxnSpPr>
          <p:nvPr/>
        </p:nvCxnSpPr>
        <p:spPr>
          <a:xfrm>
            <a:off x="6375400" y="2056916"/>
            <a:ext cx="0" cy="2977847"/>
          </a:xfrm>
          <a:prstGeom prst="line">
            <a:avLst/>
          </a:prstGeom>
          <a:ln w="76200">
            <a:solidFill>
              <a:srgbClr val="92D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3256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>
          <a:solidFill>
            <a:schemeClr val="accent1">
              <a:lumMod val="40000"/>
              <a:lumOff val="6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by Slidesgo</Template>
  <TotalTime>6423</TotalTime>
  <Words>1446</Words>
  <Application>Microsoft Office PowerPoint</Application>
  <PresentationFormat>Широкоэкранный</PresentationFormat>
  <Paragraphs>403</Paragraphs>
  <Slides>102</Slides>
  <Notes>86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102</vt:i4>
      </vt:variant>
    </vt:vector>
  </HeadingPairs>
  <TitlesOfParts>
    <vt:vector size="116" baseType="lpstr">
      <vt:lpstr>Arial</vt:lpstr>
      <vt:lpstr>Calibri</vt:lpstr>
      <vt:lpstr>Century Gothic</vt:lpstr>
      <vt:lpstr>Consolas</vt:lpstr>
      <vt:lpstr>Montserrat</vt:lpstr>
      <vt:lpstr>Montserrat ExtraBold</vt:lpstr>
      <vt:lpstr>Montserrat Medium</vt:lpstr>
      <vt:lpstr>Open Sans</vt:lpstr>
      <vt:lpstr>Proxima Nova</vt:lpstr>
      <vt:lpstr>Proxima Nova Semibold</vt:lpstr>
      <vt:lpstr>Times New Roman</vt:lpstr>
      <vt:lpstr>Wingdings</vt:lpstr>
      <vt:lpstr>Futuristic Background by Slidesgo</vt:lpstr>
      <vt:lpstr>Slidesgo Final Pages</vt:lpstr>
      <vt:lpstr>ВЕБ-ПРОГРАММИРОВАНИЕ PHP+MYSQL</vt:lpstr>
      <vt:lpstr>Презентация PowerPoint</vt:lpstr>
      <vt:lpstr>Клиент-серверная архитектура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Клиент-серверная архитектура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КОМПЬЮТЕРНОЕ МЫШЛЕНИЕ</dc:title>
  <dc:creator>Miras Yeginbayev</dc:creator>
  <cp:lastModifiedBy>Miras Yeginbayev</cp:lastModifiedBy>
  <cp:revision>3734</cp:revision>
  <dcterms:created xsi:type="dcterms:W3CDTF">2022-09-14T11:28:02Z</dcterms:created>
  <dcterms:modified xsi:type="dcterms:W3CDTF">2024-09-05T12:34:54Z</dcterms:modified>
</cp:coreProperties>
</file>